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theme/themeOverride3.xml" ContentType="application/vnd.openxmlformats-officedocument.themeOverr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notesMasterIdLst>
    <p:notesMasterId r:id="rId14"/>
  </p:notesMasterIdLst>
  <p:sldIdLst>
    <p:sldId id="330" r:id="rId2"/>
    <p:sldId id="323" r:id="rId3"/>
    <p:sldId id="331" r:id="rId4"/>
    <p:sldId id="521" r:id="rId5"/>
    <p:sldId id="523" r:id="rId6"/>
    <p:sldId id="524" r:id="rId7"/>
    <p:sldId id="526" r:id="rId8"/>
    <p:sldId id="527" r:id="rId9"/>
    <p:sldId id="529" r:id="rId10"/>
    <p:sldId id="531" r:id="rId11"/>
    <p:sldId id="534" r:id="rId12"/>
    <p:sldId id="533" r:id="rId13"/>
  </p:sldIdLst>
  <p:sldSz cx="10323513" cy="7192963"/>
  <p:notesSz cx="6735763" cy="9866313"/>
  <p:defaultTextStyle>
    <a:defPPr>
      <a:defRPr lang="fr-FR"/>
    </a:defPPr>
    <a:lvl1pPr marL="0" algn="l" defTabSz="1000902" rtl="0" eaLnBrk="1" latinLnBrk="0" hangingPunct="1">
      <a:defRPr sz="1970" kern="1200">
        <a:solidFill>
          <a:schemeClr val="tx1"/>
        </a:solidFill>
        <a:latin typeface="+mn-lt"/>
        <a:ea typeface="+mn-ea"/>
        <a:cs typeface="+mn-cs"/>
      </a:defRPr>
    </a:lvl1pPr>
    <a:lvl2pPr marL="500451" algn="l" defTabSz="1000902" rtl="0" eaLnBrk="1" latinLnBrk="0" hangingPunct="1">
      <a:defRPr sz="1970" kern="1200">
        <a:solidFill>
          <a:schemeClr val="tx1"/>
        </a:solidFill>
        <a:latin typeface="+mn-lt"/>
        <a:ea typeface="+mn-ea"/>
        <a:cs typeface="+mn-cs"/>
      </a:defRPr>
    </a:lvl2pPr>
    <a:lvl3pPr marL="1000902" algn="l" defTabSz="1000902" rtl="0" eaLnBrk="1" latinLnBrk="0" hangingPunct="1">
      <a:defRPr sz="1970" kern="1200">
        <a:solidFill>
          <a:schemeClr val="tx1"/>
        </a:solidFill>
        <a:latin typeface="+mn-lt"/>
        <a:ea typeface="+mn-ea"/>
        <a:cs typeface="+mn-cs"/>
      </a:defRPr>
    </a:lvl3pPr>
    <a:lvl4pPr marL="1501353" algn="l" defTabSz="1000902" rtl="0" eaLnBrk="1" latinLnBrk="0" hangingPunct="1">
      <a:defRPr sz="1970" kern="1200">
        <a:solidFill>
          <a:schemeClr val="tx1"/>
        </a:solidFill>
        <a:latin typeface="+mn-lt"/>
        <a:ea typeface="+mn-ea"/>
        <a:cs typeface="+mn-cs"/>
      </a:defRPr>
    </a:lvl4pPr>
    <a:lvl5pPr marL="2001804" algn="l" defTabSz="1000902" rtl="0" eaLnBrk="1" latinLnBrk="0" hangingPunct="1">
      <a:defRPr sz="1970" kern="1200">
        <a:solidFill>
          <a:schemeClr val="tx1"/>
        </a:solidFill>
        <a:latin typeface="+mn-lt"/>
        <a:ea typeface="+mn-ea"/>
        <a:cs typeface="+mn-cs"/>
      </a:defRPr>
    </a:lvl5pPr>
    <a:lvl6pPr marL="2502256" algn="l" defTabSz="1000902" rtl="0" eaLnBrk="1" latinLnBrk="0" hangingPunct="1">
      <a:defRPr sz="1970" kern="1200">
        <a:solidFill>
          <a:schemeClr val="tx1"/>
        </a:solidFill>
        <a:latin typeface="+mn-lt"/>
        <a:ea typeface="+mn-ea"/>
        <a:cs typeface="+mn-cs"/>
      </a:defRPr>
    </a:lvl6pPr>
    <a:lvl7pPr marL="3002707" algn="l" defTabSz="1000902" rtl="0" eaLnBrk="1" latinLnBrk="0" hangingPunct="1">
      <a:defRPr sz="1970" kern="1200">
        <a:solidFill>
          <a:schemeClr val="tx1"/>
        </a:solidFill>
        <a:latin typeface="+mn-lt"/>
        <a:ea typeface="+mn-ea"/>
        <a:cs typeface="+mn-cs"/>
      </a:defRPr>
    </a:lvl7pPr>
    <a:lvl8pPr marL="3503158" algn="l" defTabSz="1000902" rtl="0" eaLnBrk="1" latinLnBrk="0" hangingPunct="1">
      <a:defRPr sz="1970" kern="1200">
        <a:solidFill>
          <a:schemeClr val="tx1"/>
        </a:solidFill>
        <a:latin typeface="+mn-lt"/>
        <a:ea typeface="+mn-ea"/>
        <a:cs typeface="+mn-cs"/>
      </a:defRPr>
    </a:lvl8pPr>
    <a:lvl9pPr marL="4003609" algn="l" defTabSz="1000902" rtl="0" eaLnBrk="1" latinLnBrk="0" hangingPunct="1">
      <a:defRPr sz="197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6" userDrawn="1">
          <p15:clr>
            <a:srgbClr val="A4A3A4"/>
          </p15:clr>
        </p15:guide>
        <p15:guide id="2" pos="325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668C"/>
    <a:srgbClr val="CC0000"/>
    <a:srgbClr val="003366"/>
    <a:srgbClr val="A03033"/>
    <a:srgbClr val="7C3D7C"/>
    <a:srgbClr val="000066"/>
    <a:srgbClr val="A50021"/>
    <a:srgbClr val="EEEEEE"/>
    <a:srgbClr val="FF6699"/>
    <a:srgbClr val="D4D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8" d="100"/>
          <a:sy n="88" d="100"/>
        </p:scale>
        <p:origin x="1170" y="84"/>
      </p:cViewPr>
      <p:guideLst>
        <p:guide orient="horz" pos="2266"/>
        <p:guide pos="325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3342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1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Feuille_de_calcul_Microsoft_Excel3.xlsx"/><Relationship Id="rId1" Type="http://schemas.openxmlformats.org/officeDocument/2006/relationships/themeOverride" Target="../theme/themeOverride1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Feuille_de_calcul_Microsoft_Excel4.xlsx"/><Relationship Id="rId1" Type="http://schemas.openxmlformats.org/officeDocument/2006/relationships/themeOverride" Target="../theme/themeOverride2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5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Feuille_de_calcul_Microsoft_Excel6.xlsx"/><Relationship Id="rId1" Type="http://schemas.openxmlformats.org/officeDocument/2006/relationships/themeOverride" Target="../theme/themeOverride3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045856405404006"/>
          <c:y val="0.18623646878552716"/>
          <c:w val="0.47558286920626525"/>
          <c:h val="0.72242695918742306"/>
        </c:manualLayout>
      </c:layout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Ensemble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explosion val="2"/>
          <c:dPt>
            <c:idx val="0"/>
            <c:bubble3D val="0"/>
            <c:spPr>
              <a:solidFill>
                <a:srgbClr val="003366"/>
              </a:solidFill>
              <a:ln>
                <a:noFill/>
              </a:ln>
              <a:effectLst/>
            </c:spPr>
          </c:dPt>
          <c:dPt>
            <c:idx val="1"/>
            <c:bubble3D val="0"/>
            <c:spPr>
              <a:solidFill>
                <a:srgbClr val="CC0000"/>
              </a:solidFill>
              <a:ln>
                <a:noFill/>
              </a:ln>
              <a:effectLst/>
            </c:spPr>
          </c:dPt>
          <c:dPt>
            <c:idx val="2"/>
            <c:bubble3D val="0"/>
            <c:spPr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  <a:effectLst/>
            </c:spPr>
          </c:dPt>
          <c:dPt>
            <c:idx val="3"/>
            <c:bubble3D val="0"/>
            <c:spPr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>
                <a:noFill/>
              </a:ln>
              <a:effectLst/>
            </c:spPr>
          </c:dPt>
          <c:dLbls>
            <c:dLbl>
              <c:idx val="0"/>
              <c:layout>
                <c:manualLayout>
                  <c:x val="5.6887785878278425E-2"/>
                  <c:y val="-4.3849435249285841E-2"/>
                </c:manualLayout>
              </c:layout>
              <c:spPr/>
              <c:txPr>
                <a:bodyPr/>
                <a:lstStyle/>
                <a:p>
                  <a:pPr>
                    <a:defRPr sz="1600" b="1">
                      <a:solidFill>
                        <a:srgbClr val="003366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1316627930999652"/>
                      <c:h val="0.17550126230714494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7.4050412282874725E-3"/>
                  <c:y val="0.12451864922410312"/>
                </c:manualLayout>
              </c:layout>
              <c:spPr/>
              <c:txPr>
                <a:bodyPr/>
                <a:lstStyle/>
                <a:p>
                  <a:pPr>
                    <a:defRPr sz="1600" b="1">
                      <a:solidFill>
                        <a:srgbClr val="CC0000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797278874392987"/>
                      <c:h val="0.2105227080055547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8.7719325173619966E-3"/>
                  <c:y val="5.9221650316206307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910339337950095"/>
                      <c:h val="0.18237307214875734"/>
                    </c:manualLayout>
                  </c15:layout>
                </c:ext>
              </c:extLst>
            </c:dLbl>
            <c:dLbl>
              <c:idx val="3"/>
              <c:spPr/>
              <c:txPr>
                <a:bodyPr/>
                <a:lstStyle/>
                <a:p>
                  <a:pPr>
                    <a:defRPr sz="1600" b="1">
                      <a:solidFill>
                        <a:schemeClr val="tx1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defRPr>
                </a:pPr>
                <a:endParaRPr lang="fr-FR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Feuil1!$A$2:$A$4</c:f>
              <c:strCache>
                <c:ptCount val="3"/>
                <c:pt idx="0">
                  <c:v>Il s’est plutôt renforcé  </c:v>
                </c:pt>
                <c:pt idx="1">
                  <c:v>Il s’est plutôt affaibli  </c:v>
                </c:pt>
                <c:pt idx="2">
                  <c:v>Il n’a pas changé  </c:v>
                </c:pt>
              </c:strCache>
            </c:strRef>
          </c:cat>
          <c:val>
            <c:numRef>
              <c:f>Feuil1!$B$2:$B$4</c:f>
              <c:numCache>
                <c:formatCode>0%</c:formatCode>
                <c:ptCount val="3"/>
                <c:pt idx="0">
                  <c:v>7.0000000000000007E-2</c:v>
                </c:pt>
                <c:pt idx="1">
                  <c:v>0.75</c:v>
                </c:pt>
                <c:pt idx="2">
                  <c:v>0.18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00"/>
      </c:pieChart>
      <c:spPr>
        <a:noFill/>
        <a:ln w="25389">
          <a:noFill/>
        </a:ln>
      </c:spPr>
    </c:plotArea>
    <c:plotVisOnly val="1"/>
    <c:dispBlanksAs val="zero"/>
    <c:showDLblsOverMax val="0"/>
  </c:chart>
  <c:spPr>
    <a:effectLst/>
  </c:spPr>
  <c:txPr>
    <a:bodyPr/>
    <a:lstStyle/>
    <a:p>
      <a:pPr>
        <a:defRPr sz="1798"/>
      </a:pPr>
      <a:endParaRPr lang="fr-FR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064683071260454"/>
          <c:y val="0.13293665033503926"/>
          <c:w val="0.55424032249987476"/>
          <c:h val="0.71599849184311526"/>
        </c:manualLayout>
      </c:layout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Ensemble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explosion val="2"/>
          <c:dPt>
            <c:idx val="0"/>
            <c:bubble3D val="0"/>
            <c:spPr>
              <a:solidFill>
                <a:srgbClr val="003366"/>
              </a:solidFill>
              <a:ln>
                <a:noFill/>
              </a:ln>
              <a:effectLst/>
            </c:spPr>
          </c:dPt>
          <c:dPt>
            <c:idx val="1"/>
            <c:bubble3D val="0"/>
            <c:spPr>
              <a:solidFill>
                <a:srgbClr val="003366">
                  <a:alpha val="50000"/>
                </a:srgbClr>
              </a:solidFill>
              <a:ln>
                <a:noFill/>
              </a:ln>
              <a:effectLst/>
            </c:spPr>
          </c:dPt>
          <c:dPt>
            <c:idx val="2"/>
            <c:bubble3D val="0"/>
            <c:spPr>
              <a:solidFill>
                <a:srgbClr val="CC0000"/>
              </a:solidFill>
              <a:ln>
                <a:noFill/>
              </a:ln>
              <a:effectLst/>
            </c:spPr>
          </c:dPt>
          <c:dPt>
            <c:idx val="3"/>
            <c:bubble3D val="0"/>
            <c:spPr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>
                <a:noFill/>
              </a:ln>
              <a:effectLst/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200" b="1">
                      <a:solidFill>
                        <a:srgbClr val="003366"/>
                      </a:solidFill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6.4592305573639056E-2"/>
                  <c:y val="0.2314400819808999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200" b="1">
                      <a:solidFill>
                        <a:srgbClr val="003366">
                          <a:alpha val="50000"/>
                        </a:srgbClr>
                      </a:solidFill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200" b="1" i="0" u="none" strike="noStrike" kern="1200" baseline="0">
                      <a:solidFill>
                        <a:srgbClr val="CC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/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numRef>
              <c:f>Feuil1!$A$2:$A$4</c:f>
              <c:numCache>
                <c:formatCode>General</c:formatCode>
                <c:ptCount val="3"/>
              </c:numCache>
            </c:numRef>
          </c:cat>
          <c:val>
            <c:numRef>
              <c:f>Feuil1!$B$2:$B$4</c:f>
              <c:numCache>
                <c:formatCode>0%</c:formatCode>
                <c:ptCount val="3"/>
                <c:pt idx="0">
                  <c:v>0.3</c:v>
                </c:pt>
                <c:pt idx="1">
                  <c:v>0.44</c:v>
                </c:pt>
                <c:pt idx="2">
                  <c:v>0.26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30"/>
      </c:pieChart>
      <c:spPr>
        <a:noFill/>
        <a:ln w="25389">
          <a:noFill/>
        </a:ln>
      </c:spPr>
    </c:plotArea>
    <c:plotVisOnly val="1"/>
    <c:dispBlanksAs val="zero"/>
    <c:showDLblsOverMax val="0"/>
  </c:chart>
  <c:spPr>
    <a:ln>
      <a:solidFill>
        <a:schemeClr val="bg1">
          <a:lumMod val="85000"/>
        </a:schemeClr>
      </a:solidFill>
    </a:ln>
    <a:effectLst/>
  </c:spPr>
  <c:txPr>
    <a:bodyPr/>
    <a:lstStyle/>
    <a:p>
      <a:pPr>
        <a:defRPr sz="1798"/>
      </a:pPr>
      <a:endParaRPr lang="fr-FR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839939471950349"/>
          <c:y val="0"/>
          <c:w val="0.65160060528049635"/>
          <c:h val="0.9232570231849639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Tout à fait légitime </c:v>
                </c:pt>
              </c:strCache>
            </c:strRef>
          </c:tx>
          <c:spPr>
            <a:solidFill>
              <a:srgbClr val="003366"/>
            </a:solidFill>
            <a:ln w="9525">
              <a:solidFill>
                <a:schemeClr val="bg1"/>
              </a:solidFill>
            </a:ln>
            <a:effectLst/>
          </c:spPr>
          <c:invertIfNegative val="1"/>
          <c:dPt>
            <c:idx val="0"/>
            <c:invertIfNegative val="1"/>
            <c:bubble3D val="0"/>
          </c:dPt>
          <c:dPt>
            <c:idx val="1"/>
            <c:invertIfNegative val="1"/>
            <c:bubble3D val="0"/>
          </c:dPt>
          <c:dLbls>
            <c:spPr>
              <a:noFill/>
              <a:ln w="28044">
                <a:noFill/>
              </a:ln>
            </c:spPr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Feuil1!$A$2:$A$5</c:f>
              <c:strCache>
                <c:ptCount val="4"/>
                <c:pt idx="0">
                  <c:v>Diversifier les activités proposées par les cafés  </c:v>
                </c:pt>
                <c:pt idx="1">
                  <c:v>Que la municipalité apporte une aide financière à un établissement ou à son repreneur  </c:v>
                </c:pt>
                <c:pt idx="2">
                  <c:v>Que la municipalité crée ou rachète un établissement et en confie la gestion à une personne privée  </c:v>
                </c:pt>
                <c:pt idx="3">
                  <c:v>Qu’une entreprise privée en lien avec le secteur des cafés mette en place des aides  </c:v>
                </c:pt>
              </c:strCache>
            </c:strRef>
          </c:cat>
          <c:val>
            <c:numRef>
              <c:f>Feuil1!$B$2:$B$5</c:f>
              <c:numCache>
                <c:formatCode>0%</c:formatCode>
                <c:ptCount val="4"/>
                <c:pt idx="0">
                  <c:v>0.37</c:v>
                </c:pt>
                <c:pt idx="1">
                  <c:v>0.28000000000000003</c:v>
                </c:pt>
                <c:pt idx="2">
                  <c:v>0.28000000000000003</c:v>
                </c:pt>
                <c:pt idx="3">
                  <c:v>0.21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9525">
                    <a:solidFill>
                      <a:schemeClr val="bg1"/>
                    </a:solidFill>
                  </a:ln>
                  <a:effectLst/>
                </c14:spPr>
              </c14:invertSolidFillFmt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Plutôt légitime </c:v>
                </c:pt>
              </c:strCache>
            </c:strRef>
          </c:tx>
          <c:spPr>
            <a:solidFill>
              <a:srgbClr val="003366">
                <a:alpha val="50000"/>
              </a:srgbClr>
            </a:solidFill>
            <a:ln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fr-FR" sz="1400" b="1" i="0" u="none" strike="noStrike" kern="1200" baseline="0">
                    <a:solidFill>
                      <a:schemeClr val="bg1"/>
                    </a:solidFill>
                    <a:latin typeface="Calibri" pitchFamily="34" charset="0"/>
                    <a:ea typeface="+mn-ea"/>
                    <a:cs typeface="Calibri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Feuil1!$A$2:$A$5</c:f>
              <c:strCache>
                <c:ptCount val="4"/>
                <c:pt idx="0">
                  <c:v>Diversifier les activités proposées par les cafés  </c:v>
                </c:pt>
                <c:pt idx="1">
                  <c:v>Que la municipalité apporte une aide financière à un établissement ou à son repreneur  </c:v>
                </c:pt>
                <c:pt idx="2">
                  <c:v>Que la municipalité crée ou rachète un établissement et en confie la gestion à une personne privée  </c:v>
                </c:pt>
                <c:pt idx="3">
                  <c:v>Qu’une entreprise privée en lien avec le secteur des cafés mette en place des aides  </c:v>
                </c:pt>
              </c:strCache>
            </c:strRef>
          </c:cat>
          <c:val>
            <c:numRef>
              <c:f>Feuil1!$C$2:$C$5</c:f>
              <c:numCache>
                <c:formatCode>0%</c:formatCode>
                <c:ptCount val="4"/>
                <c:pt idx="0">
                  <c:v>0.45</c:v>
                </c:pt>
                <c:pt idx="1">
                  <c:v>0.49</c:v>
                </c:pt>
                <c:pt idx="2">
                  <c:v>0.49</c:v>
                </c:pt>
                <c:pt idx="3">
                  <c:v>0.5</c:v>
                </c:pt>
              </c:numCache>
            </c:numRef>
          </c:val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Plutôt pas légitime </c:v>
                </c:pt>
              </c:strCache>
            </c:strRef>
          </c:tx>
          <c:spPr>
            <a:solidFill>
              <a:srgbClr val="CC0000">
                <a:alpha val="50000"/>
              </a:srgbClr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400" b="1" i="0" u="none" strike="noStrike" kern="1200" baseline="0">
                    <a:solidFill>
                      <a:schemeClr val="bg1"/>
                    </a:solidFill>
                    <a:latin typeface="Calibri" pitchFamily="34" charset="0"/>
                    <a:ea typeface="+mn-ea"/>
                    <a:cs typeface="Calibri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Feuil1!$A$2:$A$5</c:f>
              <c:strCache>
                <c:ptCount val="4"/>
                <c:pt idx="0">
                  <c:v>Diversifier les activités proposées par les cafés  </c:v>
                </c:pt>
                <c:pt idx="1">
                  <c:v>Que la municipalité apporte une aide financière à un établissement ou à son repreneur  </c:v>
                </c:pt>
                <c:pt idx="2">
                  <c:v>Que la municipalité crée ou rachète un établissement et en confie la gestion à une personne privée  </c:v>
                </c:pt>
                <c:pt idx="3">
                  <c:v>Qu’une entreprise privée en lien avec le secteur des cafés mette en place des aides  </c:v>
                </c:pt>
              </c:strCache>
            </c:strRef>
          </c:cat>
          <c:val>
            <c:numRef>
              <c:f>Feuil1!$D$2:$D$5</c:f>
              <c:numCache>
                <c:formatCode>0%</c:formatCode>
                <c:ptCount val="4"/>
                <c:pt idx="0">
                  <c:v>0.13</c:v>
                </c:pt>
                <c:pt idx="1">
                  <c:v>0.17</c:v>
                </c:pt>
                <c:pt idx="2">
                  <c:v>0.16</c:v>
                </c:pt>
                <c:pt idx="3">
                  <c:v>0.22</c:v>
                </c:pt>
              </c:numCache>
            </c:numRef>
          </c:val>
        </c:ser>
        <c:ser>
          <c:idx val="3"/>
          <c:order val="3"/>
          <c:tx>
            <c:strRef>
              <c:f>Feuil1!$E$1</c:f>
              <c:strCache>
                <c:ptCount val="1"/>
                <c:pt idx="0">
                  <c:v>Pas du tout légitime </c:v>
                </c:pt>
              </c:strCache>
            </c:strRef>
          </c:tx>
          <c:spPr>
            <a:solidFill>
              <a:srgbClr val="CC0000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5.22588582879668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400" b="1" i="0" u="none" strike="noStrike" kern="1200" baseline="0">
                    <a:solidFill>
                      <a:schemeClr val="bg1"/>
                    </a:solidFill>
                    <a:latin typeface="Calibri" pitchFamily="34" charset="0"/>
                    <a:ea typeface="+mn-ea"/>
                    <a:cs typeface="Calibri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Feuil1!$A$2:$A$5</c:f>
              <c:strCache>
                <c:ptCount val="4"/>
                <c:pt idx="0">
                  <c:v>Diversifier les activités proposées par les cafés  </c:v>
                </c:pt>
                <c:pt idx="1">
                  <c:v>Que la municipalité apporte une aide financière à un établissement ou à son repreneur  </c:v>
                </c:pt>
                <c:pt idx="2">
                  <c:v>Que la municipalité crée ou rachète un établissement et en confie la gestion à une personne privée  </c:v>
                </c:pt>
                <c:pt idx="3">
                  <c:v>Qu’une entreprise privée en lien avec le secteur des cafés mette en place des aides  </c:v>
                </c:pt>
              </c:strCache>
            </c:strRef>
          </c:cat>
          <c:val>
            <c:numRef>
              <c:f>Feuil1!$E$2:$E$5</c:f>
              <c:numCache>
                <c:formatCode>0%</c:formatCode>
                <c:ptCount val="4"/>
                <c:pt idx="0">
                  <c:v>0.05</c:v>
                </c:pt>
                <c:pt idx="1">
                  <c:v>0.06</c:v>
                </c:pt>
                <c:pt idx="2">
                  <c:v>7.0000000000000007E-2</c:v>
                </c:pt>
                <c:pt idx="3">
                  <c:v>7.0000000000000007E-2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157754312"/>
        <c:axId val="157756744"/>
      </c:barChart>
      <c:catAx>
        <c:axId val="15775431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300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fr-FR"/>
          </a:p>
        </c:txPr>
        <c:crossAx val="157756744"/>
        <c:crosses val="autoZero"/>
        <c:auto val="1"/>
        <c:lblAlgn val="ctr"/>
        <c:lblOffset val="1000"/>
        <c:noMultiLvlLbl val="0"/>
      </c:catAx>
      <c:valAx>
        <c:axId val="157756744"/>
        <c:scaling>
          <c:orientation val="minMax"/>
          <c:max val="1.05"/>
          <c:min val="0"/>
        </c:scaling>
        <c:delete val="1"/>
        <c:axPos val="t"/>
        <c:numFmt formatCode="0%" sourceLinked="1"/>
        <c:majorTickMark val="out"/>
        <c:minorTickMark val="none"/>
        <c:tickLblPos val="nextTo"/>
        <c:crossAx val="157754312"/>
        <c:crosses val="autoZero"/>
        <c:crossBetween val="between"/>
      </c:valAx>
    </c:plotArea>
    <c:legend>
      <c:legendPos val="b"/>
      <c:legendEntry>
        <c:idx val="0"/>
        <c:txPr>
          <a:bodyPr/>
          <a:lstStyle/>
          <a:p>
            <a:pPr>
              <a:defRPr sz="1100" b="1">
                <a:solidFill>
                  <a:srgbClr val="003366"/>
                </a:solidFill>
                <a:latin typeface="Calibri" pitchFamily="34" charset="0"/>
                <a:cs typeface="Calibri" pitchFamily="34" charset="0"/>
              </a:defRPr>
            </a:pPr>
            <a:endParaRPr lang="fr-FR"/>
          </a:p>
        </c:txPr>
      </c:legendEntry>
      <c:legendEntry>
        <c:idx val="1"/>
        <c:txPr>
          <a:bodyPr/>
          <a:lstStyle/>
          <a:p>
            <a:pPr>
              <a:defRPr sz="1100" b="1">
                <a:solidFill>
                  <a:srgbClr val="003366">
                    <a:alpha val="50000"/>
                  </a:srgbClr>
                </a:solidFill>
                <a:latin typeface="Calibri" pitchFamily="34" charset="0"/>
                <a:cs typeface="Calibri" pitchFamily="34" charset="0"/>
              </a:defRPr>
            </a:pPr>
            <a:endParaRPr lang="fr-FR"/>
          </a:p>
        </c:txPr>
      </c:legendEntry>
      <c:legendEntry>
        <c:idx val="2"/>
        <c:txPr>
          <a:bodyPr/>
          <a:lstStyle/>
          <a:p>
            <a:pPr>
              <a:defRPr lang="fr-FR" sz="1100" b="1" i="0" u="none" strike="noStrike" kern="1200" baseline="0">
                <a:solidFill>
                  <a:srgbClr val="CC0000">
                    <a:alpha val="50000"/>
                  </a:srgbClr>
                </a:solidFill>
                <a:latin typeface="Calibri" pitchFamily="34" charset="0"/>
                <a:ea typeface="+mn-ea"/>
                <a:cs typeface="Calibri" pitchFamily="34" charset="0"/>
              </a:defRPr>
            </a:pPr>
            <a:endParaRPr lang="fr-FR"/>
          </a:p>
        </c:txPr>
      </c:legendEntry>
      <c:legendEntry>
        <c:idx val="3"/>
        <c:txPr>
          <a:bodyPr/>
          <a:lstStyle/>
          <a:p>
            <a:pPr>
              <a:defRPr lang="fr-FR" sz="1100" b="1" i="0" u="none" strike="noStrike" kern="1200" baseline="0">
                <a:solidFill>
                  <a:srgbClr val="CC0000"/>
                </a:solidFill>
                <a:latin typeface="Calibri" pitchFamily="34" charset="0"/>
                <a:ea typeface="+mn-ea"/>
                <a:cs typeface="Calibri" pitchFamily="34" charset="0"/>
              </a:defRPr>
            </a:pPr>
            <a:endParaRPr lang="fr-FR"/>
          </a:p>
        </c:txPr>
      </c:legendEntry>
      <c:layout>
        <c:manualLayout>
          <c:xMode val="edge"/>
          <c:yMode val="edge"/>
          <c:x val="0.20381952808862999"/>
          <c:y val="0.94215704796233213"/>
          <c:w val="0.76939364961176937"/>
          <c:h val="5.2430552063941496E-2"/>
        </c:manualLayout>
      </c:layout>
      <c:overlay val="0"/>
      <c:txPr>
        <a:bodyPr/>
        <a:lstStyle/>
        <a:p>
          <a:pPr>
            <a:defRPr sz="1100" b="1">
              <a:solidFill>
                <a:srgbClr val="003366"/>
              </a:solidFill>
              <a:latin typeface="Calibri" pitchFamily="34" charset="0"/>
              <a:cs typeface="Calibri" pitchFamily="34" charset="0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fr-F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064683071260454"/>
          <c:y val="0.13293665033503926"/>
          <c:w val="0.55424032249987476"/>
          <c:h val="0.71599849184311526"/>
        </c:manualLayout>
      </c:layout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Ensemble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explosion val="2"/>
          <c:dPt>
            <c:idx val="0"/>
            <c:bubble3D val="0"/>
            <c:spPr>
              <a:solidFill>
                <a:srgbClr val="003366"/>
              </a:solidFill>
              <a:ln>
                <a:noFill/>
              </a:ln>
              <a:effectLst/>
            </c:spPr>
          </c:dPt>
          <c:dPt>
            <c:idx val="1"/>
            <c:bubble3D val="0"/>
            <c:spPr>
              <a:solidFill>
                <a:srgbClr val="CC0000"/>
              </a:solidFill>
              <a:ln>
                <a:noFill/>
              </a:ln>
              <a:effectLst/>
            </c:spPr>
          </c:dPt>
          <c:dPt>
            <c:idx val="2"/>
            <c:bubble3D val="0"/>
            <c:spPr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  <a:effectLst/>
            </c:spPr>
          </c:dPt>
          <c:dPt>
            <c:idx val="3"/>
            <c:bubble3D val="0"/>
            <c:spPr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>
                <a:noFill/>
              </a:ln>
              <a:effectLst/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200" b="1">
                      <a:solidFill>
                        <a:srgbClr val="003366"/>
                      </a:solidFill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6.4592305573639056E-2"/>
                  <c:y val="0.2314400819808999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200" b="1">
                      <a:solidFill>
                        <a:srgbClr val="CC0000"/>
                      </a:solidFill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200" b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/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Feuil1!$A$2:$A$4</c:f>
              <c:strCache>
                <c:ptCount val="3"/>
                <c:pt idx="0">
                  <c:v>Il s’est plutôt renforcé  </c:v>
                </c:pt>
                <c:pt idx="1">
                  <c:v>Il s’est plutôt affaibli  </c:v>
                </c:pt>
                <c:pt idx="2">
                  <c:v>Il n’a pas changé  </c:v>
                </c:pt>
              </c:strCache>
            </c:strRef>
          </c:cat>
          <c:val>
            <c:numRef>
              <c:f>Feuil1!$B$2:$B$4</c:f>
              <c:numCache>
                <c:formatCode>0%</c:formatCode>
                <c:ptCount val="3"/>
                <c:pt idx="0">
                  <c:v>0.11</c:v>
                </c:pt>
                <c:pt idx="1">
                  <c:v>0.66</c:v>
                </c:pt>
                <c:pt idx="2">
                  <c:v>0.23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00"/>
      </c:pieChart>
      <c:spPr>
        <a:noFill/>
        <a:ln w="25389">
          <a:noFill/>
        </a:ln>
      </c:spPr>
    </c:plotArea>
    <c:plotVisOnly val="1"/>
    <c:dispBlanksAs val="zero"/>
    <c:showDLblsOverMax val="0"/>
  </c:chart>
  <c:spPr>
    <a:ln>
      <a:solidFill>
        <a:schemeClr val="bg1">
          <a:lumMod val="85000"/>
        </a:schemeClr>
      </a:solidFill>
    </a:ln>
    <a:effectLst/>
  </c:spPr>
  <c:txPr>
    <a:bodyPr/>
    <a:lstStyle/>
    <a:p>
      <a:pPr>
        <a:defRPr sz="1798"/>
      </a:pPr>
      <a:endParaRPr lang="fr-F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336562963591783"/>
          <c:y val="1.9651094954237062E-2"/>
          <c:w val="0.60297846557789447"/>
          <c:h val="0.9789860047905792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Colonne2</c:v>
                </c:pt>
              </c:strCache>
            </c:strRef>
          </c:tx>
          <c:spPr>
            <a:solidFill>
              <a:srgbClr val="003366"/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  <c:spPr>
              <a:solidFill>
                <a:srgbClr val="CC0000"/>
              </a:solidFill>
              <a:ln>
                <a:solidFill>
                  <a:sysClr val="window" lastClr="FFFFFF"/>
                </a:solidFill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ysClr val="windowText" lastClr="000000">
                  <a:lumMod val="75000"/>
                  <a:lumOff val="25000"/>
                </a:sysClr>
              </a:solidFill>
              <a:ln>
                <a:solidFill>
                  <a:sysClr val="window" lastClr="FFFFFF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4.8530939994131219E-3"/>
                  <c:y val="2.7406188375545977E-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ctr">
                    <a:defRPr lang="fr-FR" sz="1400" b="1" i="0" u="none" strike="noStrike" kern="1200" baseline="0">
                      <a:solidFill>
                        <a:srgbClr val="00336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fr-FR"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Feuil1!$A$2:$A$4</c:f>
              <c:strCache>
                <c:ptCount val="3"/>
                <c:pt idx="0">
                  <c:v>Ils s’occupent plus des territoires ruraux  </c:v>
                </c:pt>
                <c:pt idx="1">
                  <c:v>Ils s’occupent moins des territoires ruraux  </c:v>
                </c:pt>
                <c:pt idx="2">
                  <c:v>Ni plus, ni moins  </c:v>
                </c:pt>
              </c:strCache>
            </c:strRef>
          </c:cat>
          <c:val>
            <c:numRef>
              <c:f>Feuil1!$B$2:$B$4</c:f>
              <c:numCache>
                <c:formatCode>0%</c:formatCode>
                <c:ptCount val="3"/>
                <c:pt idx="0">
                  <c:v>0.04</c:v>
                </c:pt>
                <c:pt idx="1">
                  <c:v>0.72</c:v>
                </c:pt>
                <c:pt idx="2">
                  <c:v>0.24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89352616"/>
        <c:axId val="89353008"/>
      </c:barChart>
      <c:catAx>
        <c:axId val="8935261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 b="0">
                <a:latin typeface="Calibri" pitchFamily="34" charset="0"/>
                <a:cs typeface="Calibri" pitchFamily="34" charset="0"/>
              </a:defRPr>
            </a:pPr>
            <a:endParaRPr lang="fr-FR"/>
          </a:p>
        </c:txPr>
        <c:crossAx val="89353008"/>
        <c:crosses val="autoZero"/>
        <c:auto val="1"/>
        <c:lblAlgn val="ctr"/>
        <c:lblOffset val="100"/>
        <c:noMultiLvlLbl val="0"/>
      </c:catAx>
      <c:valAx>
        <c:axId val="89353008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8935261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400">
          <a:latin typeface="+mj-lt"/>
        </a:defRPr>
      </a:pPr>
      <a:endParaRPr lang="fr-FR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336562963591783"/>
          <c:y val="1.9651094954237062E-2"/>
          <c:w val="0.60297846557789447"/>
          <c:h val="0.9789860047905792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Colonne2</c:v>
                </c:pt>
              </c:strCache>
            </c:strRef>
          </c:tx>
          <c:spPr>
            <a:solidFill>
              <a:srgbClr val="003366"/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  <c:spPr>
              <a:solidFill>
                <a:srgbClr val="CC0000"/>
              </a:solidFill>
              <a:ln>
                <a:solidFill>
                  <a:sysClr val="window" lastClr="FFFFFF"/>
                </a:solidFill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ysClr val="windowText" lastClr="000000">
                  <a:lumMod val="75000"/>
                  <a:lumOff val="25000"/>
                </a:sysClr>
              </a:solidFill>
              <a:ln>
                <a:solidFill>
                  <a:sysClr val="window" lastClr="FFFFFF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fr-FR"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Feuil1!$A$2:$A$4</c:f>
              <c:strCache>
                <c:ptCount val="3"/>
                <c:pt idx="0">
                  <c:v>Plus de commerces de proximité  </c:v>
                </c:pt>
                <c:pt idx="1">
                  <c:v>Moins de commerces de proximité  </c:v>
                </c:pt>
                <c:pt idx="2">
                  <c:v>Ni plus ni moins de commerces de proximité  </c:v>
                </c:pt>
              </c:strCache>
            </c:strRef>
          </c:cat>
          <c:val>
            <c:numRef>
              <c:f>Feuil1!$B$2:$B$4</c:f>
              <c:numCache>
                <c:formatCode>0%</c:formatCode>
                <c:ptCount val="3"/>
                <c:pt idx="0">
                  <c:v>0.08</c:v>
                </c:pt>
                <c:pt idx="1">
                  <c:v>0.67</c:v>
                </c:pt>
                <c:pt idx="2">
                  <c:v>0.25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89353792"/>
        <c:axId val="306493600"/>
      </c:barChart>
      <c:catAx>
        <c:axId val="89353792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 b="0">
                <a:latin typeface="Calibri" pitchFamily="34" charset="0"/>
                <a:cs typeface="Calibri" pitchFamily="34" charset="0"/>
              </a:defRPr>
            </a:pPr>
            <a:endParaRPr lang="fr-FR"/>
          </a:p>
        </c:txPr>
        <c:crossAx val="306493600"/>
        <c:crosses val="autoZero"/>
        <c:auto val="1"/>
        <c:lblAlgn val="ctr"/>
        <c:lblOffset val="100"/>
        <c:noMultiLvlLbl val="0"/>
      </c:catAx>
      <c:valAx>
        <c:axId val="306493600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8935379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400">
          <a:latin typeface="+mj-lt"/>
        </a:defRPr>
      </a:pPr>
      <a:endParaRPr lang="fr-FR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060464708845234"/>
          <c:y val="0"/>
          <c:w val="0.71939535291154766"/>
          <c:h val="0.9232570231849639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Oui</c:v>
                </c:pt>
              </c:strCache>
            </c:strRef>
          </c:tx>
          <c:spPr>
            <a:solidFill>
              <a:srgbClr val="003366"/>
            </a:solidFill>
            <a:ln w="9525">
              <a:solidFill>
                <a:schemeClr val="bg1"/>
              </a:solidFill>
            </a:ln>
            <a:effectLst/>
          </c:spPr>
          <c:invertIfNegative val="1"/>
          <c:dPt>
            <c:idx val="0"/>
            <c:invertIfNegative val="1"/>
            <c:bubble3D val="0"/>
          </c:dPt>
          <c:dPt>
            <c:idx val="1"/>
            <c:invertIfNegative val="1"/>
            <c:bubble3D val="0"/>
          </c:dPt>
          <c:dLbls>
            <c:spPr>
              <a:noFill/>
              <a:ln w="28044">
                <a:noFill/>
              </a:ln>
            </c:spPr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Feuil1!$A$2:$A$5</c:f>
              <c:strCache>
                <c:ptCount val="4"/>
                <c:pt idx="0">
                  <c:v>Boulangerie  </c:v>
                </c:pt>
                <c:pt idx="1">
                  <c:v>Café  </c:v>
                </c:pt>
                <c:pt idx="2">
                  <c:v>Restaurant  </c:v>
                </c:pt>
                <c:pt idx="3">
                  <c:v>Epicerie  </c:v>
                </c:pt>
              </c:strCache>
            </c:strRef>
          </c:cat>
          <c:val>
            <c:numRef>
              <c:f>Feuil1!$B$2:$B$5</c:f>
              <c:numCache>
                <c:formatCode>0%</c:formatCode>
                <c:ptCount val="4"/>
                <c:pt idx="0">
                  <c:v>0.69</c:v>
                </c:pt>
                <c:pt idx="1">
                  <c:v>0.69</c:v>
                </c:pt>
                <c:pt idx="2">
                  <c:v>0.6</c:v>
                </c:pt>
                <c:pt idx="3">
                  <c:v>0.57999999999999996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9525">
                    <a:solidFill>
                      <a:schemeClr val="bg1"/>
                    </a:solidFill>
                  </a:ln>
                  <a:effectLst/>
                </c14:spPr>
              </c14:invertSolidFillFmt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Non, mais a connu la fermeture du dernier de ces commerces </c:v>
                </c:pt>
              </c:strCache>
            </c:strRef>
          </c:tx>
          <c:spPr>
            <a:solidFill>
              <a:srgbClr val="CC0000">
                <a:alpha val="50000"/>
              </a:srgbClr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400" b="1" i="0" u="none" strike="noStrike" kern="1200" baseline="0">
                    <a:solidFill>
                      <a:schemeClr val="bg1"/>
                    </a:solidFill>
                    <a:latin typeface="Calibri" pitchFamily="34" charset="0"/>
                    <a:ea typeface="+mn-ea"/>
                    <a:cs typeface="Calibri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Feuil1!$A$2:$A$5</c:f>
              <c:strCache>
                <c:ptCount val="4"/>
                <c:pt idx="0">
                  <c:v>Boulangerie  </c:v>
                </c:pt>
                <c:pt idx="1">
                  <c:v>Café  </c:v>
                </c:pt>
                <c:pt idx="2">
                  <c:v>Restaurant  </c:v>
                </c:pt>
                <c:pt idx="3">
                  <c:v>Epicerie  </c:v>
                </c:pt>
              </c:strCache>
            </c:strRef>
          </c:cat>
          <c:val>
            <c:numRef>
              <c:f>Feuil1!$C$2:$C$5</c:f>
              <c:numCache>
                <c:formatCode>0%</c:formatCode>
                <c:ptCount val="4"/>
                <c:pt idx="0">
                  <c:v>0.08</c:v>
                </c:pt>
                <c:pt idx="1">
                  <c:v>0.12</c:v>
                </c:pt>
                <c:pt idx="2">
                  <c:v>0.13</c:v>
                </c:pt>
                <c:pt idx="3">
                  <c:v>0.17</c:v>
                </c:pt>
              </c:numCache>
            </c:numRef>
          </c:val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Non, et il n’y en a plus depuis longtemps </c:v>
                </c:pt>
              </c:strCache>
            </c:strRef>
          </c:tx>
          <c:spPr>
            <a:solidFill>
              <a:srgbClr val="CC0000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5.22588582879668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400" b="1" i="0" u="none" strike="noStrike" kern="1200" baseline="0">
                    <a:solidFill>
                      <a:schemeClr val="bg1"/>
                    </a:solidFill>
                    <a:latin typeface="Calibri" pitchFamily="34" charset="0"/>
                    <a:ea typeface="+mn-ea"/>
                    <a:cs typeface="Calibri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Feuil1!$A$2:$A$5</c:f>
              <c:strCache>
                <c:ptCount val="4"/>
                <c:pt idx="0">
                  <c:v>Boulangerie  </c:v>
                </c:pt>
                <c:pt idx="1">
                  <c:v>Café  </c:v>
                </c:pt>
                <c:pt idx="2">
                  <c:v>Restaurant  </c:v>
                </c:pt>
                <c:pt idx="3">
                  <c:v>Epicerie  </c:v>
                </c:pt>
              </c:strCache>
            </c:strRef>
          </c:cat>
          <c:val>
            <c:numRef>
              <c:f>Feuil1!$D$2:$D$5</c:f>
              <c:numCache>
                <c:formatCode>0%</c:formatCode>
                <c:ptCount val="4"/>
                <c:pt idx="0">
                  <c:v>0.23</c:v>
                </c:pt>
                <c:pt idx="1">
                  <c:v>0.19</c:v>
                </c:pt>
                <c:pt idx="2">
                  <c:v>0.27</c:v>
                </c:pt>
                <c:pt idx="3">
                  <c:v>0.25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306495560"/>
        <c:axId val="306495952"/>
      </c:barChart>
      <c:catAx>
        <c:axId val="30649556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fr-FR"/>
          </a:p>
        </c:txPr>
        <c:crossAx val="306495952"/>
        <c:crosses val="autoZero"/>
        <c:auto val="1"/>
        <c:lblAlgn val="ctr"/>
        <c:lblOffset val="100"/>
        <c:noMultiLvlLbl val="0"/>
      </c:catAx>
      <c:valAx>
        <c:axId val="306495952"/>
        <c:scaling>
          <c:orientation val="minMax"/>
          <c:max val="1.05"/>
          <c:min val="0"/>
        </c:scaling>
        <c:delete val="1"/>
        <c:axPos val="t"/>
        <c:numFmt formatCode="0%" sourceLinked="1"/>
        <c:majorTickMark val="out"/>
        <c:minorTickMark val="none"/>
        <c:tickLblPos val="nextTo"/>
        <c:crossAx val="306495560"/>
        <c:crosses val="autoZero"/>
        <c:crossBetween val="between"/>
      </c:valAx>
    </c:plotArea>
    <c:legend>
      <c:legendPos val="b"/>
      <c:legendEntry>
        <c:idx val="0"/>
        <c:txPr>
          <a:bodyPr/>
          <a:lstStyle/>
          <a:p>
            <a:pPr>
              <a:defRPr sz="1100" b="1">
                <a:solidFill>
                  <a:srgbClr val="003366"/>
                </a:solidFill>
                <a:latin typeface="Calibri" pitchFamily="34" charset="0"/>
                <a:cs typeface="Calibri" pitchFamily="34" charset="0"/>
              </a:defRPr>
            </a:pPr>
            <a:endParaRPr lang="fr-FR"/>
          </a:p>
        </c:txPr>
      </c:legendEntry>
      <c:legendEntry>
        <c:idx val="1"/>
        <c:txPr>
          <a:bodyPr/>
          <a:lstStyle/>
          <a:p>
            <a:pPr>
              <a:defRPr sz="1100" b="1">
                <a:solidFill>
                  <a:srgbClr val="CC0000">
                    <a:alpha val="50000"/>
                  </a:srgbClr>
                </a:solidFill>
                <a:latin typeface="Calibri" pitchFamily="34" charset="0"/>
                <a:cs typeface="Calibri" pitchFamily="34" charset="0"/>
              </a:defRPr>
            </a:pPr>
            <a:endParaRPr lang="fr-FR"/>
          </a:p>
        </c:txPr>
      </c:legendEntry>
      <c:legendEntry>
        <c:idx val="2"/>
        <c:txPr>
          <a:bodyPr/>
          <a:lstStyle/>
          <a:p>
            <a:pPr>
              <a:defRPr sz="1100" b="1">
                <a:solidFill>
                  <a:srgbClr val="CC0000"/>
                </a:solidFill>
                <a:latin typeface="Calibri" pitchFamily="34" charset="0"/>
                <a:cs typeface="Calibri" pitchFamily="34" charset="0"/>
              </a:defRPr>
            </a:pPr>
            <a:endParaRPr lang="fr-FR"/>
          </a:p>
        </c:txPr>
      </c:legendEntry>
      <c:layout>
        <c:manualLayout>
          <c:xMode val="edge"/>
          <c:yMode val="edge"/>
          <c:x val="7.0937812525093208E-2"/>
          <c:y val="0.92313655524578175"/>
          <c:w val="0.92906218747490676"/>
          <c:h val="4.7001525001021331E-2"/>
        </c:manualLayout>
      </c:layout>
      <c:overlay val="0"/>
      <c:txPr>
        <a:bodyPr/>
        <a:lstStyle/>
        <a:p>
          <a:pPr>
            <a:defRPr sz="1100" b="1">
              <a:solidFill>
                <a:srgbClr val="003366"/>
              </a:solidFill>
              <a:latin typeface="Calibri" pitchFamily="34" charset="0"/>
              <a:cs typeface="Calibri" pitchFamily="34" charset="0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fr-F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336562963591783"/>
          <c:y val="1.9651094954237062E-2"/>
          <c:w val="0.60297846557789447"/>
          <c:h val="0.9789860047905792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Colonne2</c:v>
                </c:pt>
              </c:strCache>
            </c:strRef>
          </c:tx>
          <c:spPr>
            <a:solidFill>
              <a:srgbClr val="003366"/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Lbls>
            <c:dLbl>
              <c:idx val="3"/>
              <c:layout>
                <c:manualLayout>
                  <c:x val="-5.2947117730694215E-3"/>
                  <c:y val="1.0962475350218391E-1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ctr">
                    <a:defRPr lang="fr-FR" sz="1400" b="1" i="0" u="none" strike="noStrike" kern="1200" baseline="0">
                      <a:solidFill>
                        <a:srgbClr val="00336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fr-FR"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Feuil1!$A$2:$A$5</c:f>
              <c:strCache>
                <c:ptCount val="4"/>
                <c:pt idx="0">
                  <c:v>La boulangerie  </c:v>
                </c:pt>
                <c:pt idx="1">
                  <c:v>Le café  </c:v>
                </c:pt>
                <c:pt idx="2">
                  <c:v>L’épicerie  </c:v>
                </c:pt>
                <c:pt idx="3">
                  <c:v>Le restaurant  </c:v>
                </c:pt>
              </c:strCache>
            </c:strRef>
          </c:cat>
          <c:val>
            <c:numRef>
              <c:f>Feuil1!$B$2:$B$5</c:f>
              <c:numCache>
                <c:formatCode>0%</c:formatCode>
                <c:ptCount val="4"/>
                <c:pt idx="0">
                  <c:v>0.46</c:v>
                </c:pt>
                <c:pt idx="1">
                  <c:v>0.33</c:v>
                </c:pt>
                <c:pt idx="2">
                  <c:v>0.18</c:v>
                </c:pt>
                <c:pt idx="3">
                  <c:v>0.03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306496736"/>
        <c:axId val="306497128"/>
      </c:barChart>
      <c:catAx>
        <c:axId val="3064967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 b="0">
                <a:latin typeface="Calibri" pitchFamily="34" charset="0"/>
                <a:cs typeface="Calibri" pitchFamily="34" charset="0"/>
              </a:defRPr>
            </a:pPr>
            <a:endParaRPr lang="fr-FR"/>
          </a:p>
        </c:txPr>
        <c:crossAx val="306497128"/>
        <c:crosses val="autoZero"/>
        <c:auto val="1"/>
        <c:lblAlgn val="ctr"/>
        <c:lblOffset val="100"/>
        <c:noMultiLvlLbl val="0"/>
      </c:catAx>
      <c:valAx>
        <c:axId val="306497128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30649673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400">
          <a:latin typeface="+mj-lt"/>
        </a:defRPr>
      </a:pPr>
      <a:endParaRPr lang="fr-FR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060464708845234"/>
          <c:y val="0"/>
          <c:w val="0.71939535291154766"/>
          <c:h val="0.8607609453096634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Très important </c:v>
                </c:pt>
              </c:strCache>
            </c:strRef>
          </c:tx>
          <c:spPr>
            <a:solidFill>
              <a:srgbClr val="003366"/>
            </a:solidFill>
            <a:ln w="9525">
              <a:solidFill>
                <a:schemeClr val="bg1"/>
              </a:solidFill>
            </a:ln>
            <a:effectLst/>
          </c:spPr>
          <c:invertIfNegative val="1"/>
          <c:dPt>
            <c:idx val="0"/>
            <c:invertIfNegative val="1"/>
            <c:bubble3D val="0"/>
          </c:dPt>
          <c:dPt>
            <c:idx val="1"/>
            <c:invertIfNegative val="1"/>
            <c:bubble3D val="0"/>
          </c:dPt>
          <c:dLbls>
            <c:spPr>
              <a:noFill/>
              <a:ln w="28044">
                <a:noFill/>
              </a:ln>
            </c:spPr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Feuil1!$A$2:$A$3</c:f>
              <c:strCache>
                <c:ptCount val="2"/>
                <c:pt idx="0">
                  <c:v>Il y a 20 ans  </c:v>
                </c:pt>
                <c:pt idx="1">
                  <c:v>Aujourd’hui  </c:v>
                </c:pt>
              </c:strCache>
            </c:strRef>
          </c:cat>
          <c:val>
            <c:numRef>
              <c:f>Feuil1!$B$2:$B$3</c:f>
              <c:numCache>
                <c:formatCode>0%</c:formatCode>
                <c:ptCount val="2"/>
                <c:pt idx="0">
                  <c:v>0.63</c:v>
                </c:pt>
                <c:pt idx="1">
                  <c:v>0.12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9525">
                    <a:solidFill>
                      <a:schemeClr val="bg1"/>
                    </a:solidFill>
                  </a:ln>
                  <a:effectLst/>
                </c14:spPr>
              </c14:invertSolidFillFmt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Assez important </c:v>
                </c:pt>
              </c:strCache>
            </c:strRef>
          </c:tx>
          <c:spPr>
            <a:solidFill>
              <a:srgbClr val="003366">
                <a:alpha val="50000"/>
              </a:srgbClr>
            </a:solidFill>
            <a:ln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Feuil1!$A$2:$A$3</c:f>
              <c:strCache>
                <c:ptCount val="2"/>
                <c:pt idx="0">
                  <c:v>Il y a 20 ans  </c:v>
                </c:pt>
                <c:pt idx="1">
                  <c:v>Aujourd’hui  </c:v>
                </c:pt>
              </c:strCache>
            </c:strRef>
          </c:cat>
          <c:val>
            <c:numRef>
              <c:f>Feuil1!$C$2:$C$3</c:f>
              <c:numCache>
                <c:formatCode>0%</c:formatCode>
                <c:ptCount val="2"/>
                <c:pt idx="0">
                  <c:v>0.31</c:v>
                </c:pt>
                <c:pt idx="1">
                  <c:v>0.48</c:v>
                </c:pt>
              </c:numCache>
            </c:numRef>
          </c:val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Peu important </c:v>
                </c:pt>
              </c:strCache>
            </c:strRef>
          </c:tx>
          <c:spPr>
            <a:solidFill>
              <a:srgbClr val="CC0000">
                <a:alpha val="50000"/>
              </a:srgbClr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400" b="1" i="0" u="none" strike="noStrike" kern="1200" baseline="0">
                    <a:solidFill>
                      <a:schemeClr val="bg1"/>
                    </a:solidFill>
                    <a:latin typeface="Calibri" pitchFamily="34" charset="0"/>
                    <a:ea typeface="+mn-ea"/>
                    <a:cs typeface="Calibri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Feuil1!$A$2:$A$3</c:f>
              <c:strCache>
                <c:ptCount val="2"/>
                <c:pt idx="0">
                  <c:v>Il y a 20 ans  </c:v>
                </c:pt>
                <c:pt idx="1">
                  <c:v>Aujourd’hui  </c:v>
                </c:pt>
              </c:strCache>
            </c:strRef>
          </c:cat>
          <c:val>
            <c:numRef>
              <c:f>Feuil1!$D$2:$D$3</c:f>
              <c:numCache>
                <c:formatCode>0%</c:formatCode>
                <c:ptCount val="2"/>
                <c:pt idx="0">
                  <c:v>0.05</c:v>
                </c:pt>
                <c:pt idx="1">
                  <c:v>0.34</c:v>
                </c:pt>
              </c:numCache>
            </c:numRef>
          </c:val>
        </c:ser>
        <c:ser>
          <c:idx val="3"/>
          <c:order val="3"/>
          <c:tx>
            <c:strRef>
              <c:f>Feuil1!$E$1</c:f>
              <c:strCache>
                <c:ptCount val="1"/>
                <c:pt idx="0">
                  <c:v>Pas important du tout </c:v>
                </c:pt>
              </c:strCache>
            </c:strRef>
          </c:tx>
          <c:spPr>
            <a:solidFill>
              <a:srgbClr val="CC0000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1.9681750602846458E-2"/>
                  <c:y val="2.1395422280730948E-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fr-FR" sz="1400" b="1" i="0" u="none" strike="noStrike" kern="1200" baseline="0">
                      <a:solidFill>
                        <a:srgbClr val="CC0000"/>
                      </a:solidFill>
                      <a:latin typeface="Calibri" pitchFamily="34" charset="0"/>
                      <a:ea typeface="+mn-ea"/>
                      <a:cs typeface="Calibri" pitchFamily="34" charset="0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400" b="1" i="0" u="none" strike="noStrike" kern="1200" baseline="0">
                    <a:solidFill>
                      <a:schemeClr val="bg1"/>
                    </a:solidFill>
                    <a:latin typeface="Calibri" pitchFamily="34" charset="0"/>
                    <a:ea typeface="+mn-ea"/>
                    <a:cs typeface="Calibri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Feuil1!$A$2:$A$3</c:f>
              <c:strCache>
                <c:ptCount val="2"/>
                <c:pt idx="0">
                  <c:v>Il y a 20 ans  </c:v>
                </c:pt>
                <c:pt idx="1">
                  <c:v>Aujourd’hui  </c:v>
                </c:pt>
              </c:strCache>
            </c:strRef>
          </c:cat>
          <c:val>
            <c:numRef>
              <c:f>Feuil1!$E$2:$E$3</c:f>
              <c:numCache>
                <c:formatCode>0%</c:formatCode>
                <c:ptCount val="2"/>
                <c:pt idx="0">
                  <c:v>0.01</c:v>
                </c:pt>
                <c:pt idx="1">
                  <c:v>0.06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307715864"/>
        <c:axId val="307716256"/>
      </c:barChart>
      <c:catAx>
        <c:axId val="30771586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fr-FR"/>
          </a:p>
        </c:txPr>
        <c:crossAx val="307716256"/>
        <c:crosses val="autoZero"/>
        <c:auto val="1"/>
        <c:lblAlgn val="ctr"/>
        <c:lblOffset val="1000"/>
        <c:noMultiLvlLbl val="0"/>
      </c:catAx>
      <c:valAx>
        <c:axId val="307716256"/>
        <c:scaling>
          <c:orientation val="minMax"/>
          <c:max val="1.05"/>
          <c:min val="0"/>
        </c:scaling>
        <c:delete val="1"/>
        <c:axPos val="t"/>
        <c:numFmt formatCode="0%" sourceLinked="1"/>
        <c:majorTickMark val="out"/>
        <c:minorTickMark val="none"/>
        <c:tickLblPos val="nextTo"/>
        <c:crossAx val="307715864"/>
        <c:crosses val="autoZero"/>
        <c:crossBetween val="between"/>
      </c:valAx>
    </c:plotArea>
    <c:legend>
      <c:legendPos val="b"/>
      <c:legendEntry>
        <c:idx val="0"/>
        <c:txPr>
          <a:bodyPr/>
          <a:lstStyle/>
          <a:p>
            <a:pPr>
              <a:defRPr sz="1100" b="1">
                <a:solidFill>
                  <a:srgbClr val="003366"/>
                </a:solidFill>
                <a:latin typeface="Calibri" pitchFamily="34" charset="0"/>
                <a:cs typeface="Calibri" pitchFamily="34" charset="0"/>
              </a:defRPr>
            </a:pPr>
            <a:endParaRPr lang="fr-FR"/>
          </a:p>
        </c:txPr>
      </c:legendEntry>
      <c:legendEntry>
        <c:idx val="1"/>
        <c:txPr>
          <a:bodyPr/>
          <a:lstStyle/>
          <a:p>
            <a:pPr>
              <a:defRPr sz="1100" b="1">
                <a:solidFill>
                  <a:srgbClr val="003366">
                    <a:alpha val="50000"/>
                  </a:srgbClr>
                </a:solidFill>
                <a:latin typeface="Calibri" pitchFamily="34" charset="0"/>
                <a:cs typeface="Calibri" pitchFamily="34" charset="0"/>
              </a:defRPr>
            </a:pPr>
            <a:endParaRPr lang="fr-FR"/>
          </a:p>
        </c:txPr>
      </c:legendEntry>
      <c:legendEntry>
        <c:idx val="2"/>
        <c:txPr>
          <a:bodyPr/>
          <a:lstStyle/>
          <a:p>
            <a:pPr>
              <a:defRPr lang="fr-FR" sz="1100" b="1" i="0" u="none" strike="noStrike" kern="1200" baseline="0">
                <a:solidFill>
                  <a:srgbClr val="CC0000">
                    <a:alpha val="50000"/>
                  </a:srgbClr>
                </a:solidFill>
                <a:latin typeface="Calibri" pitchFamily="34" charset="0"/>
                <a:ea typeface="+mn-ea"/>
                <a:cs typeface="Calibri" pitchFamily="34" charset="0"/>
              </a:defRPr>
            </a:pPr>
            <a:endParaRPr lang="fr-FR"/>
          </a:p>
        </c:txPr>
      </c:legendEntry>
      <c:legendEntry>
        <c:idx val="3"/>
        <c:txPr>
          <a:bodyPr/>
          <a:lstStyle/>
          <a:p>
            <a:pPr>
              <a:defRPr lang="fr-FR" sz="1100" b="1" i="0" u="none" strike="noStrike" kern="1200" baseline="0">
                <a:solidFill>
                  <a:srgbClr val="CC0000"/>
                </a:solidFill>
                <a:latin typeface="Calibri" pitchFamily="34" charset="0"/>
                <a:ea typeface="+mn-ea"/>
                <a:cs typeface="Calibri" pitchFamily="34" charset="0"/>
              </a:defRPr>
            </a:pPr>
            <a:endParaRPr lang="fr-FR"/>
          </a:p>
        </c:txPr>
      </c:legendEntry>
      <c:layout>
        <c:manualLayout>
          <c:xMode val="edge"/>
          <c:yMode val="edge"/>
          <c:x val="0.27489579455284735"/>
          <c:y val="0.92041929892764007"/>
          <c:w val="0.68132088464523921"/>
          <c:h val="5.2430552063941496E-2"/>
        </c:manualLayout>
      </c:layout>
      <c:overlay val="0"/>
      <c:txPr>
        <a:bodyPr/>
        <a:lstStyle/>
        <a:p>
          <a:pPr>
            <a:defRPr sz="1100" b="1">
              <a:solidFill>
                <a:srgbClr val="003366"/>
              </a:solidFill>
              <a:latin typeface="Calibri" pitchFamily="34" charset="0"/>
              <a:cs typeface="Calibri" pitchFamily="34" charset="0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fr-F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060464708845234"/>
          <c:y val="0"/>
          <c:w val="0.71939535291154766"/>
          <c:h val="0.9232570231849639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Très important </c:v>
                </c:pt>
              </c:strCache>
            </c:strRef>
          </c:tx>
          <c:spPr>
            <a:solidFill>
              <a:srgbClr val="003366"/>
            </a:solidFill>
            <a:ln w="9525">
              <a:solidFill>
                <a:schemeClr val="bg1"/>
              </a:solidFill>
            </a:ln>
            <a:effectLst/>
          </c:spPr>
          <c:invertIfNegative val="1"/>
          <c:dPt>
            <c:idx val="0"/>
            <c:invertIfNegative val="1"/>
            <c:bubble3D val="0"/>
          </c:dPt>
          <c:dPt>
            <c:idx val="1"/>
            <c:invertIfNegative val="1"/>
            <c:bubble3D val="0"/>
          </c:dPt>
          <c:dLbls>
            <c:spPr>
              <a:noFill/>
              <a:ln w="28044">
                <a:noFill/>
              </a:ln>
            </c:spPr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Feuil1!$A$2:$A$5</c:f>
              <c:strCache>
                <c:ptCount val="4"/>
                <c:pt idx="0">
                  <c:v>La boulangerie  </c:v>
                </c:pt>
                <c:pt idx="1">
                  <c:v>L’épicerie  </c:v>
                </c:pt>
                <c:pt idx="2">
                  <c:v>Le café  </c:v>
                </c:pt>
                <c:pt idx="3">
                  <c:v>Le restaurant  </c:v>
                </c:pt>
              </c:strCache>
            </c:strRef>
          </c:cat>
          <c:val>
            <c:numRef>
              <c:f>Feuil1!$B$2:$B$5</c:f>
              <c:numCache>
                <c:formatCode>0%</c:formatCode>
                <c:ptCount val="4"/>
                <c:pt idx="0">
                  <c:v>0.57999999999999996</c:v>
                </c:pt>
                <c:pt idx="1">
                  <c:v>0.43</c:v>
                </c:pt>
                <c:pt idx="2">
                  <c:v>0.3</c:v>
                </c:pt>
                <c:pt idx="3">
                  <c:v>0.17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9525">
                    <a:solidFill>
                      <a:schemeClr val="bg1"/>
                    </a:solidFill>
                  </a:ln>
                  <a:effectLst/>
                </c14:spPr>
              </c14:invertSolidFillFmt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Assez important </c:v>
                </c:pt>
              </c:strCache>
            </c:strRef>
          </c:tx>
          <c:spPr>
            <a:solidFill>
              <a:srgbClr val="003366">
                <a:alpha val="50000"/>
              </a:srgbClr>
            </a:solidFill>
            <a:ln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fr-FR" sz="1400" b="1" i="0" u="none" strike="noStrike" kern="1200" baseline="0">
                    <a:solidFill>
                      <a:schemeClr val="bg1"/>
                    </a:solidFill>
                    <a:latin typeface="Calibri" pitchFamily="34" charset="0"/>
                    <a:ea typeface="+mn-ea"/>
                    <a:cs typeface="Calibri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Feuil1!$A$2:$A$5</c:f>
              <c:strCache>
                <c:ptCount val="4"/>
                <c:pt idx="0">
                  <c:v>La boulangerie  </c:v>
                </c:pt>
                <c:pt idx="1">
                  <c:v>L’épicerie  </c:v>
                </c:pt>
                <c:pt idx="2">
                  <c:v>Le café  </c:v>
                </c:pt>
                <c:pt idx="3">
                  <c:v>Le restaurant  </c:v>
                </c:pt>
              </c:strCache>
            </c:strRef>
          </c:cat>
          <c:val>
            <c:numRef>
              <c:f>Feuil1!$C$2:$C$5</c:f>
              <c:numCache>
                <c:formatCode>0%</c:formatCode>
                <c:ptCount val="4"/>
                <c:pt idx="0">
                  <c:v>0.36</c:v>
                </c:pt>
                <c:pt idx="1">
                  <c:v>0.45</c:v>
                </c:pt>
                <c:pt idx="2">
                  <c:v>0.47</c:v>
                </c:pt>
                <c:pt idx="3">
                  <c:v>0.51</c:v>
                </c:pt>
              </c:numCache>
            </c:numRef>
          </c:val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Peu important </c:v>
                </c:pt>
              </c:strCache>
            </c:strRef>
          </c:tx>
          <c:spPr>
            <a:solidFill>
              <a:srgbClr val="CC0000">
                <a:alpha val="50000"/>
              </a:srgbClr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400" b="1" i="0" u="none" strike="noStrike" kern="1200" baseline="0">
                    <a:solidFill>
                      <a:schemeClr val="bg1"/>
                    </a:solidFill>
                    <a:latin typeface="Calibri" pitchFamily="34" charset="0"/>
                    <a:ea typeface="+mn-ea"/>
                    <a:cs typeface="Calibri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Feuil1!$A$2:$A$5</c:f>
              <c:strCache>
                <c:ptCount val="4"/>
                <c:pt idx="0">
                  <c:v>La boulangerie  </c:v>
                </c:pt>
                <c:pt idx="1">
                  <c:v>L’épicerie  </c:v>
                </c:pt>
                <c:pt idx="2">
                  <c:v>Le café  </c:v>
                </c:pt>
                <c:pt idx="3">
                  <c:v>Le restaurant  </c:v>
                </c:pt>
              </c:strCache>
            </c:strRef>
          </c:cat>
          <c:val>
            <c:numRef>
              <c:f>Feuil1!$D$2:$D$5</c:f>
              <c:numCache>
                <c:formatCode>0%</c:formatCode>
                <c:ptCount val="4"/>
                <c:pt idx="0">
                  <c:v>0.04</c:v>
                </c:pt>
                <c:pt idx="1">
                  <c:v>0.09</c:v>
                </c:pt>
                <c:pt idx="2">
                  <c:v>0.2</c:v>
                </c:pt>
                <c:pt idx="3">
                  <c:v>0.27</c:v>
                </c:pt>
              </c:numCache>
            </c:numRef>
          </c:val>
        </c:ser>
        <c:ser>
          <c:idx val="3"/>
          <c:order val="3"/>
          <c:tx>
            <c:strRef>
              <c:f>Feuil1!$E$1</c:f>
              <c:strCache>
                <c:ptCount val="1"/>
                <c:pt idx="0">
                  <c:v>Pas important du tout </c:v>
                </c:pt>
              </c:strCache>
            </c:strRef>
          </c:tx>
          <c:spPr>
            <a:solidFill>
              <a:srgbClr val="CC0000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5.22588582879668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400" b="1" i="0" u="none" strike="noStrike" kern="1200" baseline="0">
                    <a:solidFill>
                      <a:schemeClr val="bg1"/>
                    </a:solidFill>
                    <a:latin typeface="Calibri" pitchFamily="34" charset="0"/>
                    <a:ea typeface="+mn-ea"/>
                    <a:cs typeface="Calibri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Feuil1!$A$2:$A$5</c:f>
              <c:strCache>
                <c:ptCount val="4"/>
                <c:pt idx="0">
                  <c:v>La boulangerie  </c:v>
                </c:pt>
                <c:pt idx="1">
                  <c:v>L’épicerie  </c:v>
                </c:pt>
                <c:pt idx="2">
                  <c:v>Le café  </c:v>
                </c:pt>
                <c:pt idx="3">
                  <c:v>Le restaurant  </c:v>
                </c:pt>
              </c:strCache>
            </c:strRef>
          </c:cat>
          <c:val>
            <c:numRef>
              <c:f>Feuil1!$E$2:$E$5</c:f>
              <c:numCache>
                <c:formatCode>0%</c:formatCode>
                <c:ptCount val="4"/>
                <c:pt idx="0">
                  <c:v>0.02</c:v>
                </c:pt>
                <c:pt idx="1">
                  <c:v>0.03</c:v>
                </c:pt>
                <c:pt idx="2">
                  <c:v>0.03</c:v>
                </c:pt>
                <c:pt idx="3">
                  <c:v>0.05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308312976"/>
        <c:axId val="308313368"/>
      </c:barChart>
      <c:catAx>
        <c:axId val="30831297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fr-FR"/>
          </a:p>
        </c:txPr>
        <c:crossAx val="308313368"/>
        <c:crosses val="autoZero"/>
        <c:auto val="1"/>
        <c:lblAlgn val="ctr"/>
        <c:lblOffset val="1000"/>
        <c:noMultiLvlLbl val="0"/>
      </c:catAx>
      <c:valAx>
        <c:axId val="308313368"/>
        <c:scaling>
          <c:orientation val="minMax"/>
          <c:max val="1.05"/>
          <c:min val="0"/>
        </c:scaling>
        <c:delete val="1"/>
        <c:axPos val="t"/>
        <c:numFmt formatCode="0%" sourceLinked="1"/>
        <c:majorTickMark val="out"/>
        <c:minorTickMark val="none"/>
        <c:tickLblPos val="nextTo"/>
        <c:crossAx val="308312976"/>
        <c:crosses val="autoZero"/>
        <c:crossBetween val="between"/>
      </c:valAx>
    </c:plotArea>
    <c:legend>
      <c:legendPos val="b"/>
      <c:legendEntry>
        <c:idx val="0"/>
        <c:txPr>
          <a:bodyPr/>
          <a:lstStyle/>
          <a:p>
            <a:pPr>
              <a:defRPr sz="1100" b="1">
                <a:solidFill>
                  <a:srgbClr val="003366"/>
                </a:solidFill>
                <a:latin typeface="Calibri" pitchFamily="34" charset="0"/>
                <a:cs typeface="Calibri" pitchFamily="34" charset="0"/>
              </a:defRPr>
            </a:pPr>
            <a:endParaRPr lang="fr-FR"/>
          </a:p>
        </c:txPr>
      </c:legendEntry>
      <c:legendEntry>
        <c:idx val="1"/>
        <c:txPr>
          <a:bodyPr/>
          <a:lstStyle/>
          <a:p>
            <a:pPr>
              <a:defRPr sz="1100" b="1">
                <a:solidFill>
                  <a:srgbClr val="003366">
                    <a:alpha val="50000"/>
                  </a:srgbClr>
                </a:solidFill>
                <a:latin typeface="Calibri" pitchFamily="34" charset="0"/>
                <a:cs typeface="Calibri" pitchFamily="34" charset="0"/>
              </a:defRPr>
            </a:pPr>
            <a:endParaRPr lang="fr-FR"/>
          </a:p>
        </c:txPr>
      </c:legendEntry>
      <c:legendEntry>
        <c:idx val="2"/>
        <c:txPr>
          <a:bodyPr/>
          <a:lstStyle/>
          <a:p>
            <a:pPr>
              <a:defRPr lang="fr-FR" sz="1100" b="1" i="0" u="none" strike="noStrike" kern="1200" baseline="0">
                <a:solidFill>
                  <a:srgbClr val="CC0000">
                    <a:alpha val="50000"/>
                  </a:srgbClr>
                </a:solidFill>
                <a:latin typeface="Calibri" pitchFamily="34" charset="0"/>
                <a:ea typeface="+mn-ea"/>
                <a:cs typeface="Calibri" pitchFamily="34" charset="0"/>
              </a:defRPr>
            </a:pPr>
            <a:endParaRPr lang="fr-FR"/>
          </a:p>
        </c:txPr>
      </c:legendEntry>
      <c:legendEntry>
        <c:idx val="3"/>
        <c:txPr>
          <a:bodyPr/>
          <a:lstStyle/>
          <a:p>
            <a:pPr>
              <a:defRPr lang="fr-FR" sz="1100" b="1" i="0" u="none" strike="noStrike" kern="1200" baseline="0">
                <a:solidFill>
                  <a:srgbClr val="CC0000"/>
                </a:solidFill>
                <a:latin typeface="Calibri" pitchFamily="34" charset="0"/>
                <a:ea typeface="+mn-ea"/>
                <a:cs typeface="Calibri" pitchFamily="34" charset="0"/>
              </a:defRPr>
            </a:pPr>
            <a:endParaRPr lang="fr-FR"/>
          </a:p>
        </c:txPr>
      </c:legendEntry>
      <c:layout>
        <c:manualLayout>
          <c:xMode val="edge"/>
          <c:yMode val="edge"/>
          <c:x val="0.20381952808862999"/>
          <c:y val="0.94215704796233213"/>
          <c:w val="0.76939364961176937"/>
          <c:h val="5.2430552063941496E-2"/>
        </c:manualLayout>
      </c:layout>
      <c:overlay val="0"/>
      <c:txPr>
        <a:bodyPr/>
        <a:lstStyle/>
        <a:p>
          <a:pPr>
            <a:defRPr sz="1100" b="1">
              <a:solidFill>
                <a:srgbClr val="003366"/>
              </a:solidFill>
              <a:latin typeface="Calibri" pitchFamily="34" charset="0"/>
              <a:cs typeface="Calibri" pitchFamily="34" charset="0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fr-FR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045856405404006"/>
          <c:y val="0.18623646878552716"/>
          <c:w val="0.47558286920626525"/>
          <c:h val="0.72242695918742306"/>
        </c:manualLayout>
      </c:layout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Ensemble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explosion val="2"/>
          <c:dPt>
            <c:idx val="0"/>
            <c:bubble3D val="0"/>
            <c:spPr>
              <a:solidFill>
                <a:srgbClr val="003366"/>
              </a:solidFill>
              <a:ln>
                <a:noFill/>
              </a:ln>
              <a:effectLst/>
            </c:spPr>
          </c:dPt>
          <c:dPt>
            <c:idx val="1"/>
            <c:bubble3D val="0"/>
            <c:spPr>
              <a:solidFill>
                <a:srgbClr val="003366">
                  <a:alpha val="50000"/>
                </a:srgbClr>
              </a:solidFill>
              <a:ln>
                <a:noFill/>
              </a:ln>
              <a:effectLst/>
            </c:spPr>
          </c:dPt>
          <c:dPt>
            <c:idx val="2"/>
            <c:bubble3D val="0"/>
            <c:spPr>
              <a:solidFill>
                <a:srgbClr val="CC0000"/>
              </a:solidFill>
              <a:ln>
                <a:noFill/>
              </a:ln>
              <a:effectLst/>
            </c:spPr>
          </c:dPt>
          <c:dPt>
            <c:idx val="3"/>
            <c:bubble3D val="0"/>
            <c:spPr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>
                <a:noFill/>
              </a:ln>
              <a:effectLst/>
            </c:spPr>
          </c:dPt>
          <c:dLbls>
            <c:dLbl>
              <c:idx val="0"/>
              <c:layout>
                <c:manualLayout>
                  <c:x val="-3.1638037991127991E-3"/>
                  <c:y val="2.8817861249735368E-2"/>
                </c:manualLayout>
              </c:layout>
              <c:spPr/>
              <c:txPr>
                <a:bodyPr/>
                <a:lstStyle/>
                <a:p>
                  <a:pPr>
                    <a:defRPr sz="1200" b="1">
                      <a:solidFill>
                        <a:srgbClr val="003366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1316627930999652"/>
                      <c:h val="0.17550126230714494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0.24114154638192192"/>
                  <c:y val="-2.9610825158103152E-2"/>
                </c:manualLayout>
              </c:layout>
              <c:spPr/>
              <c:txPr>
                <a:bodyPr/>
                <a:lstStyle/>
                <a:p>
                  <a:pPr>
                    <a:defRPr sz="1200" b="1">
                      <a:solidFill>
                        <a:srgbClr val="003366">
                          <a:alpha val="50000"/>
                        </a:srgbClr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797278874392987"/>
                      <c:h val="0.2105227080055547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8.7719325173619966E-3"/>
                  <c:y val="5.922165031620630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400" b="1">
                      <a:solidFill>
                        <a:srgbClr val="CC0000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910339337950095"/>
                      <c:h val="0.18237307214875734"/>
                    </c:manualLayout>
                  </c15:layout>
                </c:ext>
              </c:extLst>
            </c:dLbl>
            <c:dLbl>
              <c:idx val="3"/>
              <c:spPr/>
              <c:txPr>
                <a:bodyPr/>
                <a:lstStyle/>
                <a:p>
                  <a:pPr>
                    <a:defRPr sz="1200" b="1">
                      <a:solidFill>
                        <a:schemeClr val="tx1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defRPr>
                </a:pPr>
                <a:endParaRPr lang="fr-FR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Feuil1!$A$2:$A$4</c:f>
              <c:strCache>
                <c:ptCount val="3"/>
                <c:pt idx="0">
                  <c:v>Oui, et vous pensez que cela est possible  </c:v>
                </c:pt>
                <c:pt idx="1">
                  <c:v>Oui, mais vous pensez que c’est impossible  </c:v>
                </c:pt>
                <c:pt idx="2">
                  <c:v>Non </c:v>
                </c:pt>
              </c:strCache>
            </c:strRef>
          </c:cat>
          <c:val>
            <c:numRef>
              <c:f>Feuil1!$B$2:$B$4</c:f>
              <c:numCache>
                <c:formatCode>0%</c:formatCode>
                <c:ptCount val="3"/>
                <c:pt idx="0">
                  <c:v>0.32</c:v>
                </c:pt>
                <c:pt idx="1">
                  <c:v>0.5</c:v>
                </c:pt>
                <c:pt idx="2">
                  <c:v>0.18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30"/>
      </c:pieChart>
      <c:spPr>
        <a:noFill/>
        <a:ln w="25389">
          <a:noFill/>
        </a:ln>
      </c:spPr>
    </c:plotArea>
    <c:plotVisOnly val="1"/>
    <c:dispBlanksAs val="zero"/>
    <c:showDLblsOverMax val="0"/>
  </c:chart>
  <c:spPr>
    <a:effectLst/>
  </c:spPr>
  <c:txPr>
    <a:bodyPr/>
    <a:lstStyle/>
    <a:p>
      <a:pPr>
        <a:defRPr sz="1798"/>
      </a:pPr>
      <a:endParaRPr lang="fr-F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960808-9575-44E8-BC75-342BFA114DD1}" type="datetimeFigureOut">
              <a:rPr lang="fr-FR" smtClean="0"/>
              <a:t>19/01/2016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33488"/>
            <a:ext cx="477678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525D33-3E80-4259-93C9-9AE7460C1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8119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00902" rtl="0" eaLnBrk="1" latinLnBrk="0" hangingPunct="1">
      <a:defRPr sz="1314" kern="1200">
        <a:solidFill>
          <a:schemeClr val="tx1"/>
        </a:solidFill>
        <a:latin typeface="+mn-lt"/>
        <a:ea typeface="+mn-ea"/>
        <a:cs typeface="+mn-cs"/>
      </a:defRPr>
    </a:lvl1pPr>
    <a:lvl2pPr marL="500451" algn="l" defTabSz="1000902" rtl="0" eaLnBrk="1" latinLnBrk="0" hangingPunct="1">
      <a:defRPr sz="1314" kern="1200">
        <a:solidFill>
          <a:schemeClr val="tx1"/>
        </a:solidFill>
        <a:latin typeface="+mn-lt"/>
        <a:ea typeface="+mn-ea"/>
        <a:cs typeface="+mn-cs"/>
      </a:defRPr>
    </a:lvl2pPr>
    <a:lvl3pPr marL="1000902" algn="l" defTabSz="1000902" rtl="0" eaLnBrk="1" latinLnBrk="0" hangingPunct="1">
      <a:defRPr sz="1314" kern="1200">
        <a:solidFill>
          <a:schemeClr val="tx1"/>
        </a:solidFill>
        <a:latin typeface="+mn-lt"/>
        <a:ea typeface="+mn-ea"/>
        <a:cs typeface="+mn-cs"/>
      </a:defRPr>
    </a:lvl3pPr>
    <a:lvl4pPr marL="1501353" algn="l" defTabSz="1000902" rtl="0" eaLnBrk="1" latinLnBrk="0" hangingPunct="1">
      <a:defRPr sz="1314" kern="1200">
        <a:solidFill>
          <a:schemeClr val="tx1"/>
        </a:solidFill>
        <a:latin typeface="+mn-lt"/>
        <a:ea typeface="+mn-ea"/>
        <a:cs typeface="+mn-cs"/>
      </a:defRPr>
    </a:lvl4pPr>
    <a:lvl5pPr marL="2001804" algn="l" defTabSz="1000902" rtl="0" eaLnBrk="1" latinLnBrk="0" hangingPunct="1">
      <a:defRPr sz="1314" kern="1200">
        <a:solidFill>
          <a:schemeClr val="tx1"/>
        </a:solidFill>
        <a:latin typeface="+mn-lt"/>
        <a:ea typeface="+mn-ea"/>
        <a:cs typeface="+mn-cs"/>
      </a:defRPr>
    </a:lvl5pPr>
    <a:lvl6pPr marL="2502256" algn="l" defTabSz="1000902" rtl="0" eaLnBrk="1" latinLnBrk="0" hangingPunct="1">
      <a:defRPr sz="1314" kern="1200">
        <a:solidFill>
          <a:schemeClr val="tx1"/>
        </a:solidFill>
        <a:latin typeface="+mn-lt"/>
        <a:ea typeface="+mn-ea"/>
        <a:cs typeface="+mn-cs"/>
      </a:defRPr>
    </a:lvl6pPr>
    <a:lvl7pPr marL="3002707" algn="l" defTabSz="1000902" rtl="0" eaLnBrk="1" latinLnBrk="0" hangingPunct="1">
      <a:defRPr sz="1314" kern="1200">
        <a:solidFill>
          <a:schemeClr val="tx1"/>
        </a:solidFill>
        <a:latin typeface="+mn-lt"/>
        <a:ea typeface="+mn-ea"/>
        <a:cs typeface="+mn-cs"/>
      </a:defRPr>
    </a:lvl7pPr>
    <a:lvl8pPr marL="3503158" algn="l" defTabSz="1000902" rtl="0" eaLnBrk="1" latinLnBrk="0" hangingPunct="1">
      <a:defRPr sz="1314" kern="1200">
        <a:solidFill>
          <a:schemeClr val="tx1"/>
        </a:solidFill>
        <a:latin typeface="+mn-lt"/>
        <a:ea typeface="+mn-ea"/>
        <a:cs typeface="+mn-cs"/>
      </a:defRPr>
    </a:lvl8pPr>
    <a:lvl9pPr marL="4003609" algn="l" defTabSz="1000902" rtl="0" eaLnBrk="1" latinLnBrk="0" hangingPunct="1">
      <a:defRPr sz="131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_de_Gar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07927" y="2150557"/>
            <a:ext cx="8662774" cy="1736634"/>
          </a:xfrm>
        </p:spPr>
        <p:txBody>
          <a:bodyPr anchor="ctr">
            <a:normAutofit/>
          </a:bodyPr>
          <a:lstStyle>
            <a:lvl1pPr marL="0" indent="0" algn="ctr">
              <a:buNone/>
              <a:defRPr sz="4400" b="1" i="1" cap="none" baseline="0">
                <a:solidFill>
                  <a:srgbClr val="A50021"/>
                </a:solidFill>
                <a:latin typeface="Georgia" panose="02040502050405020303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Modifiez le style des titres du masque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319689"/>
            <a:ext cx="10323513" cy="109805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970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77" y="170391"/>
            <a:ext cx="2001266" cy="1394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137027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éthodolog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e 26"/>
          <p:cNvGrpSpPr/>
          <p:nvPr userDrawn="1"/>
        </p:nvGrpSpPr>
        <p:grpSpPr>
          <a:xfrm>
            <a:off x="0" y="142592"/>
            <a:ext cx="10323513" cy="788671"/>
            <a:chOff x="0" y="135952"/>
            <a:chExt cx="9144000" cy="751944"/>
          </a:xfrm>
        </p:grpSpPr>
        <p:sp>
          <p:nvSpPr>
            <p:cNvPr id="7" name="Rectangle 6"/>
            <p:cNvSpPr/>
            <p:nvPr userDrawn="1"/>
          </p:nvSpPr>
          <p:spPr>
            <a:xfrm>
              <a:off x="0" y="194894"/>
              <a:ext cx="9144000" cy="626742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970"/>
            </a:p>
          </p:txBody>
        </p:sp>
        <p:pic>
          <p:nvPicPr>
            <p:cNvPr id="8" name="Image 7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216" y="135952"/>
              <a:ext cx="1002592" cy="751944"/>
            </a:xfrm>
            <a:prstGeom prst="rect">
              <a:avLst/>
            </a:prstGeom>
          </p:spPr>
        </p:pic>
      </p:grpSp>
      <p:sp>
        <p:nvSpPr>
          <p:cNvPr id="25" name="Espace réservé du texte 24"/>
          <p:cNvSpPr>
            <a:spLocks noGrp="1"/>
          </p:cNvSpPr>
          <p:nvPr>
            <p:ph type="body" sz="quarter" idx="10"/>
          </p:nvPr>
        </p:nvSpPr>
        <p:spPr>
          <a:xfrm>
            <a:off x="1496329" y="204800"/>
            <a:ext cx="8664792" cy="65768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 smtClean="0"/>
              <a:t>Modifiez les styles du texte du masque</a:t>
            </a:r>
            <a:endParaRPr lang="fr-FR" dirty="0"/>
          </a:p>
        </p:txBody>
      </p:sp>
      <p:grpSp>
        <p:nvGrpSpPr>
          <p:cNvPr id="21" name="Groupe 20"/>
          <p:cNvGrpSpPr/>
          <p:nvPr userDrawn="1"/>
        </p:nvGrpSpPr>
        <p:grpSpPr>
          <a:xfrm>
            <a:off x="242976" y="6870799"/>
            <a:ext cx="8314967" cy="261610"/>
            <a:chOff x="242976" y="6870799"/>
            <a:chExt cx="8314967" cy="261610"/>
          </a:xfrm>
        </p:grpSpPr>
        <p:sp>
          <p:nvSpPr>
            <p:cNvPr id="22" name="ZoneTexte 21"/>
            <p:cNvSpPr txBox="1"/>
            <p:nvPr userDrawn="1"/>
          </p:nvSpPr>
          <p:spPr>
            <a:xfrm>
              <a:off x="242976" y="6870799"/>
              <a:ext cx="272301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100" i="1" dirty="0" smtClean="0">
                  <a:solidFill>
                    <a:srgbClr val="A50021"/>
                  </a:solidFill>
                  <a:latin typeface="Century Gothic" panose="020B0502020202020204" pitchFamily="34" charset="0"/>
                </a:rPr>
                <a:t>Connection creates value</a:t>
              </a:r>
              <a:endParaRPr lang="fr-FR" sz="1100" i="1" dirty="0">
                <a:solidFill>
                  <a:srgbClr val="A50021"/>
                </a:solidFill>
                <a:latin typeface="Century Gothic" panose="020B0502020202020204" pitchFamily="34" charset="0"/>
              </a:endParaRPr>
            </a:p>
          </p:txBody>
        </p:sp>
        <p:cxnSp>
          <p:nvCxnSpPr>
            <p:cNvPr id="23" name="Connecteur droit 22"/>
            <p:cNvCxnSpPr/>
            <p:nvPr userDrawn="1"/>
          </p:nvCxnSpPr>
          <p:spPr>
            <a:xfrm flipV="1">
              <a:off x="2538658" y="7009300"/>
              <a:ext cx="6019285" cy="9000"/>
            </a:xfrm>
            <a:prstGeom prst="line">
              <a:avLst/>
            </a:prstGeom>
            <a:ln>
              <a:solidFill>
                <a:srgbClr val="A500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ZoneTexte 10"/>
          <p:cNvSpPr txBox="1"/>
          <p:nvPr userDrawn="1"/>
        </p:nvSpPr>
        <p:spPr>
          <a:xfrm>
            <a:off x="8705103" y="6855410"/>
            <a:ext cx="5433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EB4F3BBD-0DB5-40C1-BCD4-0C1429F62FEA}" type="slidenum">
              <a:rPr lang="fr-FR" sz="1200" smtClean="0">
                <a:solidFill>
                  <a:srgbClr val="A50021"/>
                </a:solidFill>
              </a:rPr>
              <a:pPr algn="ctr"/>
              <a:t>‹N°›</a:t>
            </a:fld>
            <a:endParaRPr lang="fr-FR" sz="1200" dirty="0">
              <a:solidFill>
                <a:srgbClr val="A50021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2911" y="6829939"/>
            <a:ext cx="1088328" cy="315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694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u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e 26"/>
          <p:cNvGrpSpPr/>
          <p:nvPr userDrawn="1"/>
        </p:nvGrpSpPr>
        <p:grpSpPr>
          <a:xfrm>
            <a:off x="0" y="142592"/>
            <a:ext cx="10323513" cy="788671"/>
            <a:chOff x="0" y="135952"/>
            <a:chExt cx="9144000" cy="751944"/>
          </a:xfrm>
        </p:grpSpPr>
        <p:sp>
          <p:nvSpPr>
            <p:cNvPr id="7" name="Rectangle 6"/>
            <p:cNvSpPr/>
            <p:nvPr userDrawn="1"/>
          </p:nvSpPr>
          <p:spPr>
            <a:xfrm>
              <a:off x="0" y="194894"/>
              <a:ext cx="9144000" cy="626742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970"/>
            </a:p>
          </p:txBody>
        </p:sp>
        <p:pic>
          <p:nvPicPr>
            <p:cNvPr id="8" name="Image 7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216" y="135952"/>
              <a:ext cx="1002592" cy="751944"/>
            </a:xfrm>
            <a:prstGeom prst="rect">
              <a:avLst/>
            </a:prstGeom>
          </p:spPr>
        </p:pic>
      </p:grpSp>
      <p:sp>
        <p:nvSpPr>
          <p:cNvPr id="25" name="Espace réservé du texte 24"/>
          <p:cNvSpPr>
            <a:spLocks noGrp="1"/>
          </p:cNvSpPr>
          <p:nvPr>
            <p:ph type="body" sz="quarter" idx="10"/>
          </p:nvPr>
        </p:nvSpPr>
        <p:spPr>
          <a:xfrm>
            <a:off x="1496329" y="204800"/>
            <a:ext cx="8664792" cy="65768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 smtClean="0"/>
              <a:t>Modifiez les styles du texte du masque</a:t>
            </a:r>
            <a:endParaRPr lang="fr-FR" dirty="0"/>
          </a:p>
        </p:txBody>
      </p:sp>
      <p:grpSp>
        <p:nvGrpSpPr>
          <p:cNvPr id="2" name="Groupe 1"/>
          <p:cNvGrpSpPr/>
          <p:nvPr userDrawn="1"/>
        </p:nvGrpSpPr>
        <p:grpSpPr>
          <a:xfrm>
            <a:off x="242976" y="6870799"/>
            <a:ext cx="8314967" cy="261610"/>
            <a:chOff x="242976" y="6870799"/>
            <a:chExt cx="8314967" cy="261610"/>
          </a:xfrm>
        </p:grpSpPr>
        <p:sp>
          <p:nvSpPr>
            <p:cNvPr id="15" name="ZoneTexte 14"/>
            <p:cNvSpPr txBox="1"/>
            <p:nvPr userDrawn="1"/>
          </p:nvSpPr>
          <p:spPr>
            <a:xfrm>
              <a:off x="242976" y="6870799"/>
              <a:ext cx="272301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100" i="1" dirty="0" smtClean="0">
                  <a:solidFill>
                    <a:srgbClr val="A50021"/>
                  </a:solidFill>
                  <a:latin typeface="Century Gothic" panose="020B0502020202020204" pitchFamily="34" charset="0"/>
                </a:rPr>
                <a:t>Connection creates value</a:t>
              </a:r>
              <a:endParaRPr lang="fr-FR" sz="1100" i="1" dirty="0">
                <a:solidFill>
                  <a:srgbClr val="A50021"/>
                </a:solidFill>
                <a:latin typeface="Century Gothic" panose="020B0502020202020204" pitchFamily="34" charset="0"/>
              </a:endParaRPr>
            </a:p>
          </p:txBody>
        </p:sp>
        <p:cxnSp>
          <p:nvCxnSpPr>
            <p:cNvPr id="16" name="Connecteur droit 15"/>
            <p:cNvCxnSpPr/>
            <p:nvPr userDrawn="1"/>
          </p:nvCxnSpPr>
          <p:spPr>
            <a:xfrm flipV="1">
              <a:off x="2538658" y="7009300"/>
              <a:ext cx="6019285" cy="9000"/>
            </a:xfrm>
            <a:prstGeom prst="line">
              <a:avLst/>
            </a:prstGeom>
            <a:ln>
              <a:solidFill>
                <a:srgbClr val="A500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ZoneTexte 10"/>
          <p:cNvSpPr txBox="1"/>
          <p:nvPr userDrawn="1"/>
        </p:nvSpPr>
        <p:spPr>
          <a:xfrm>
            <a:off x="8705103" y="6855410"/>
            <a:ext cx="5433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EB4F3BBD-0DB5-40C1-BCD4-0C1429F62FEA}" type="slidenum">
              <a:rPr lang="fr-FR" sz="1200" smtClean="0">
                <a:solidFill>
                  <a:srgbClr val="A50021"/>
                </a:solidFill>
              </a:rPr>
              <a:pPr algn="ctr"/>
              <a:t>‹N°›</a:t>
            </a:fld>
            <a:endParaRPr lang="fr-FR" sz="1200" dirty="0">
              <a:solidFill>
                <a:srgbClr val="A50021"/>
              </a:solidFill>
            </a:endParaRPr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2911" y="6829939"/>
            <a:ext cx="1088328" cy="315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618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319689"/>
            <a:ext cx="10323513" cy="109805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970"/>
          </a:p>
        </p:txBody>
      </p:sp>
      <p:pic>
        <p:nvPicPr>
          <p:cNvPr id="15" name="Imag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77" y="170391"/>
            <a:ext cx="2001266" cy="1394392"/>
          </a:xfrm>
          <a:prstGeom prst="rect">
            <a:avLst/>
          </a:prstGeom>
        </p:spPr>
      </p:pic>
      <p:sp>
        <p:nvSpPr>
          <p:cNvPr id="16" name="Espace réservé du texte 24"/>
          <p:cNvSpPr>
            <a:spLocks noGrp="1"/>
          </p:cNvSpPr>
          <p:nvPr>
            <p:ph type="body" sz="quarter" idx="10"/>
          </p:nvPr>
        </p:nvSpPr>
        <p:spPr>
          <a:xfrm>
            <a:off x="2377888" y="319688"/>
            <a:ext cx="7783233" cy="1098055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 smtClean="0"/>
              <a:t>Modifiez les styles du texte du masque</a:t>
            </a:r>
            <a:endParaRPr lang="fr-FR" dirty="0"/>
          </a:p>
        </p:txBody>
      </p:sp>
      <p:grpSp>
        <p:nvGrpSpPr>
          <p:cNvPr id="19" name="Groupe 18"/>
          <p:cNvGrpSpPr/>
          <p:nvPr userDrawn="1"/>
        </p:nvGrpSpPr>
        <p:grpSpPr>
          <a:xfrm>
            <a:off x="242976" y="6870799"/>
            <a:ext cx="8314967" cy="261610"/>
            <a:chOff x="242976" y="6870799"/>
            <a:chExt cx="8314967" cy="261610"/>
          </a:xfrm>
        </p:grpSpPr>
        <p:sp>
          <p:nvSpPr>
            <p:cNvPr id="20" name="ZoneTexte 19"/>
            <p:cNvSpPr txBox="1"/>
            <p:nvPr userDrawn="1"/>
          </p:nvSpPr>
          <p:spPr>
            <a:xfrm>
              <a:off x="242976" y="6870799"/>
              <a:ext cx="272301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100" i="1" dirty="0" smtClean="0">
                  <a:solidFill>
                    <a:srgbClr val="A50021"/>
                  </a:solidFill>
                  <a:latin typeface="Century Gothic" panose="020B0502020202020204" pitchFamily="34" charset="0"/>
                </a:rPr>
                <a:t>Connection creates value</a:t>
              </a:r>
              <a:endParaRPr lang="fr-FR" sz="1100" i="1" dirty="0">
                <a:solidFill>
                  <a:srgbClr val="A50021"/>
                </a:solidFill>
                <a:latin typeface="Century Gothic" panose="020B0502020202020204" pitchFamily="34" charset="0"/>
              </a:endParaRPr>
            </a:p>
          </p:txBody>
        </p:sp>
        <p:cxnSp>
          <p:nvCxnSpPr>
            <p:cNvPr id="26" name="Connecteur droit 25"/>
            <p:cNvCxnSpPr/>
            <p:nvPr userDrawn="1"/>
          </p:nvCxnSpPr>
          <p:spPr>
            <a:xfrm flipV="1">
              <a:off x="2538658" y="7009300"/>
              <a:ext cx="6019285" cy="9000"/>
            </a:xfrm>
            <a:prstGeom prst="line">
              <a:avLst/>
            </a:prstGeom>
            <a:ln>
              <a:solidFill>
                <a:srgbClr val="A500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ZoneTexte 9"/>
          <p:cNvSpPr txBox="1"/>
          <p:nvPr userDrawn="1"/>
        </p:nvSpPr>
        <p:spPr>
          <a:xfrm>
            <a:off x="8705103" y="6855410"/>
            <a:ext cx="5433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EB4F3BBD-0DB5-40C1-BCD4-0C1429F62FEA}" type="slidenum">
              <a:rPr lang="fr-FR" sz="1200" smtClean="0">
                <a:solidFill>
                  <a:srgbClr val="A50021"/>
                </a:solidFill>
              </a:rPr>
              <a:pPr algn="ctr"/>
              <a:t>‹N°›</a:t>
            </a:fld>
            <a:endParaRPr lang="fr-FR" sz="1200" dirty="0">
              <a:solidFill>
                <a:srgbClr val="A50021"/>
              </a:solidFill>
            </a:endParaRPr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2911" y="6829939"/>
            <a:ext cx="1088328" cy="315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361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9742" y="382960"/>
            <a:ext cx="8904030" cy="13903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9742" y="1914793"/>
            <a:ext cx="8904030" cy="45638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9742" y="6666812"/>
            <a:ext cx="2322790" cy="3829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5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49127-B741-4BB8-8545-0D8993A7A2C6}" type="datetimeFigureOut">
              <a:rPr lang="fr-FR" smtClean="0"/>
              <a:t>19/01/2016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19664" y="6666812"/>
            <a:ext cx="3484186" cy="3829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5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90981" y="6666812"/>
            <a:ext cx="2322790" cy="3829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5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CC08EA-83EE-4DF7-9CA3-8629361064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30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75" r:id="rId4"/>
  </p:sldLayoutIdLst>
  <p:txStyles>
    <p:titleStyle>
      <a:lvl1pPr algn="l" defTabSz="959023" rtl="0" eaLnBrk="1" latinLnBrk="0" hangingPunct="1">
        <a:lnSpc>
          <a:spcPct val="90000"/>
        </a:lnSpc>
        <a:spcBef>
          <a:spcPct val="0"/>
        </a:spcBef>
        <a:buNone/>
        <a:defRPr sz="461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9756" indent="-239756" algn="l" defTabSz="959023" rtl="0" eaLnBrk="1" latinLnBrk="0" hangingPunct="1">
        <a:lnSpc>
          <a:spcPct val="90000"/>
        </a:lnSpc>
        <a:spcBef>
          <a:spcPts val="1049"/>
        </a:spcBef>
        <a:buFont typeface="Arial" panose="020B0604020202020204" pitchFamily="34" charset="0"/>
        <a:buChar char="•"/>
        <a:defRPr sz="2937" kern="1200">
          <a:solidFill>
            <a:schemeClr val="tx1"/>
          </a:solidFill>
          <a:latin typeface="+mn-lt"/>
          <a:ea typeface="+mn-ea"/>
          <a:cs typeface="+mn-cs"/>
        </a:defRPr>
      </a:lvl1pPr>
      <a:lvl2pPr marL="719267" indent="-239756" algn="l" defTabSz="959023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2517" kern="1200">
          <a:solidFill>
            <a:schemeClr val="tx1"/>
          </a:solidFill>
          <a:latin typeface="+mn-lt"/>
          <a:ea typeface="+mn-ea"/>
          <a:cs typeface="+mn-cs"/>
        </a:defRPr>
      </a:lvl2pPr>
      <a:lvl3pPr marL="1198778" indent="-239756" algn="l" defTabSz="959023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2098" kern="1200">
          <a:solidFill>
            <a:schemeClr val="tx1"/>
          </a:solidFill>
          <a:latin typeface="+mn-lt"/>
          <a:ea typeface="+mn-ea"/>
          <a:cs typeface="+mn-cs"/>
        </a:defRPr>
      </a:lvl3pPr>
      <a:lvl4pPr marL="1678290" indent="-239756" algn="l" defTabSz="959023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888" kern="1200">
          <a:solidFill>
            <a:schemeClr val="tx1"/>
          </a:solidFill>
          <a:latin typeface="+mn-lt"/>
          <a:ea typeface="+mn-ea"/>
          <a:cs typeface="+mn-cs"/>
        </a:defRPr>
      </a:lvl4pPr>
      <a:lvl5pPr marL="2157801" indent="-239756" algn="l" defTabSz="959023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888" kern="1200">
          <a:solidFill>
            <a:schemeClr val="tx1"/>
          </a:solidFill>
          <a:latin typeface="+mn-lt"/>
          <a:ea typeface="+mn-ea"/>
          <a:cs typeface="+mn-cs"/>
        </a:defRPr>
      </a:lvl5pPr>
      <a:lvl6pPr marL="2637312" indent="-239756" algn="l" defTabSz="959023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888" kern="1200">
          <a:solidFill>
            <a:schemeClr val="tx1"/>
          </a:solidFill>
          <a:latin typeface="+mn-lt"/>
          <a:ea typeface="+mn-ea"/>
          <a:cs typeface="+mn-cs"/>
        </a:defRPr>
      </a:lvl6pPr>
      <a:lvl7pPr marL="3116824" indent="-239756" algn="l" defTabSz="959023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888" kern="1200">
          <a:solidFill>
            <a:schemeClr val="tx1"/>
          </a:solidFill>
          <a:latin typeface="+mn-lt"/>
          <a:ea typeface="+mn-ea"/>
          <a:cs typeface="+mn-cs"/>
        </a:defRPr>
      </a:lvl7pPr>
      <a:lvl8pPr marL="3596335" indent="-239756" algn="l" defTabSz="959023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888" kern="1200">
          <a:solidFill>
            <a:schemeClr val="tx1"/>
          </a:solidFill>
          <a:latin typeface="+mn-lt"/>
          <a:ea typeface="+mn-ea"/>
          <a:cs typeface="+mn-cs"/>
        </a:defRPr>
      </a:lvl8pPr>
      <a:lvl9pPr marL="4075847" indent="-239756" algn="l" defTabSz="959023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8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9023" rtl="0" eaLnBrk="1" latinLnBrk="0" hangingPunct="1">
        <a:defRPr sz="1888" kern="1200">
          <a:solidFill>
            <a:schemeClr val="tx1"/>
          </a:solidFill>
          <a:latin typeface="+mn-lt"/>
          <a:ea typeface="+mn-ea"/>
          <a:cs typeface="+mn-cs"/>
        </a:defRPr>
      </a:lvl1pPr>
      <a:lvl2pPr marL="479511" algn="l" defTabSz="959023" rtl="0" eaLnBrk="1" latinLnBrk="0" hangingPunct="1">
        <a:defRPr sz="1888" kern="1200">
          <a:solidFill>
            <a:schemeClr val="tx1"/>
          </a:solidFill>
          <a:latin typeface="+mn-lt"/>
          <a:ea typeface="+mn-ea"/>
          <a:cs typeface="+mn-cs"/>
        </a:defRPr>
      </a:lvl2pPr>
      <a:lvl3pPr marL="959023" algn="l" defTabSz="959023" rtl="0" eaLnBrk="1" latinLnBrk="0" hangingPunct="1">
        <a:defRPr sz="1888" kern="1200">
          <a:solidFill>
            <a:schemeClr val="tx1"/>
          </a:solidFill>
          <a:latin typeface="+mn-lt"/>
          <a:ea typeface="+mn-ea"/>
          <a:cs typeface="+mn-cs"/>
        </a:defRPr>
      </a:lvl3pPr>
      <a:lvl4pPr marL="1438534" algn="l" defTabSz="959023" rtl="0" eaLnBrk="1" latinLnBrk="0" hangingPunct="1">
        <a:defRPr sz="1888" kern="1200">
          <a:solidFill>
            <a:schemeClr val="tx1"/>
          </a:solidFill>
          <a:latin typeface="+mn-lt"/>
          <a:ea typeface="+mn-ea"/>
          <a:cs typeface="+mn-cs"/>
        </a:defRPr>
      </a:lvl4pPr>
      <a:lvl5pPr marL="1918045" algn="l" defTabSz="959023" rtl="0" eaLnBrk="1" latinLnBrk="0" hangingPunct="1">
        <a:defRPr sz="1888" kern="1200">
          <a:solidFill>
            <a:schemeClr val="tx1"/>
          </a:solidFill>
          <a:latin typeface="+mn-lt"/>
          <a:ea typeface="+mn-ea"/>
          <a:cs typeface="+mn-cs"/>
        </a:defRPr>
      </a:lvl5pPr>
      <a:lvl6pPr marL="2397557" algn="l" defTabSz="959023" rtl="0" eaLnBrk="1" latinLnBrk="0" hangingPunct="1">
        <a:defRPr sz="1888" kern="1200">
          <a:solidFill>
            <a:schemeClr val="tx1"/>
          </a:solidFill>
          <a:latin typeface="+mn-lt"/>
          <a:ea typeface="+mn-ea"/>
          <a:cs typeface="+mn-cs"/>
        </a:defRPr>
      </a:lvl6pPr>
      <a:lvl7pPr marL="2877068" algn="l" defTabSz="959023" rtl="0" eaLnBrk="1" latinLnBrk="0" hangingPunct="1">
        <a:defRPr sz="1888" kern="1200">
          <a:solidFill>
            <a:schemeClr val="tx1"/>
          </a:solidFill>
          <a:latin typeface="+mn-lt"/>
          <a:ea typeface="+mn-ea"/>
          <a:cs typeface="+mn-cs"/>
        </a:defRPr>
      </a:lvl7pPr>
      <a:lvl8pPr marL="3356580" algn="l" defTabSz="959023" rtl="0" eaLnBrk="1" latinLnBrk="0" hangingPunct="1">
        <a:defRPr sz="1888" kern="1200">
          <a:solidFill>
            <a:schemeClr val="tx1"/>
          </a:solidFill>
          <a:latin typeface="+mn-lt"/>
          <a:ea typeface="+mn-ea"/>
          <a:cs typeface="+mn-cs"/>
        </a:defRPr>
      </a:lvl8pPr>
      <a:lvl9pPr marL="3836091" algn="l" defTabSz="959023" rtl="0" eaLnBrk="1" latinLnBrk="0" hangingPunct="1">
        <a:defRPr sz="18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>
          <a:xfrm>
            <a:off x="674370" y="1662546"/>
            <a:ext cx="8830787" cy="2014330"/>
          </a:xfrm>
        </p:spPr>
        <p:txBody>
          <a:bodyPr>
            <a:normAutofit/>
          </a:bodyPr>
          <a:lstStyle/>
          <a:p>
            <a:r>
              <a:rPr lang="fr-FR" i="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La place des cafés dans les zones rurales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3141261" y="6154936"/>
            <a:ext cx="40012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Janvier 2016</a:t>
            </a:r>
            <a:endParaRPr lang="fr-FR" sz="16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802320" y="3488066"/>
            <a:ext cx="8702837" cy="12187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400" b="1" i="1" kern="1200" cap="none" baseline="0">
                <a:solidFill>
                  <a:srgbClr val="A5002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b="0" i="0" dirty="0">
                <a:latin typeface="Century Gothic" panose="020B0502020202020204" pitchFamily="34" charset="0"/>
              </a:rPr>
              <a:t>Sondage Ifop pour </a:t>
            </a:r>
            <a:r>
              <a:rPr lang="fr-FR" sz="2800" b="0" i="0" dirty="0" smtClean="0">
                <a:latin typeface="Century Gothic" panose="020B0502020202020204" pitchFamily="34" charset="0"/>
              </a:rPr>
              <a:t>France Boissons</a:t>
            </a:r>
            <a:endParaRPr lang="en-US" sz="2800" b="0" i="0" dirty="0">
              <a:latin typeface="Century Gothic" panose="020B0502020202020204" pitchFamily="34" charset="0"/>
            </a:endParaRPr>
          </a:p>
        </p:txBody>
      </p:sp>
      <p:cxnSp>
        <p:nvCxnSpPr>
          <p:cNvPr id="8" name="Connecteur droit 7"/>
          <p:cNvCxnSpPr/>
          <p:nvPr/>
        </p:nvCxnSpPr>
        <p:spPr>
          <a:xfrm>
            <a:off x="560070" y="3574710"/>
            <a:ext cx="91440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03093" y="5721853"/>
            <a:ext cx="3620236" cy="1061829"/>
          </a:xfrm>
          <a:prstGeom prst="rect">
            <a:avLst/>
          </a:prstGeom>
          <a:ln>
            <a:noFill/>
            <a:prstDash val="solid"/>
          </a:ln>
        </p:spPr>
        <p:txBody>
          <a:bodyPr wrap="square" anchor="b">
            <a:spAutoFit/>
          </a:bodyPr>
          <a:lstStyle/>
          <a:p>
            <a:pPr>
              <a:lnSpc>
                <a:spcPct val="120000"/>
              </a:lnSpc>
              <a:tabLst>
                <a:tab pos="-503555" algn="l"/>
                <a:tab pos="-324485" algn="l"/>
                <a:tab pos="142875" algn="l"/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</a:tabLst>
            </a:pPr>
            <a:r>
              <a:rPr lang="fr-FR" sz="1050" u="sng" dirty="0" smtClean="0">
                <a:solidFill>
                  <a:srgbClr val="A5002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Contacts</a:t>
            </a:r>
            <a:r>
              <a:rPr lang="fr-FR" sz="1050" u="sng" dirty="0">
                <a:solidFill>
                  <a:srgbClr val="A5002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 Ifop</a:t>
            </a:r>
            <a:r>
              <a:rPr lang="fr-FR" sz="1050" dirty="0">
                <a:solidFill>
                  <a:srgbClr val="A5002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: </a:t>
            </a:r>
          </a:p>
          <a:p>
            <a:pPr>
              <a:lnSpc>
                <a:spcPct val="120000"/>
              </a:lnSpc>
              <a:tabLst>
                <a:tab pos="-503555" algn="l"/>
                <a:tab pos="-324485" algn="l"/>
                <a:tab pos="142875" algn="l"/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</a:tabLst>
            </a:pPr>
            <a:r>
              <a:rPr lang="fr-FR" sz="1050" dirty="0">
                <a:solidFill>
                  <a:srgbClr val="A5002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Damien Philippot / Jean-Philippe Dubrulle </a:t>
            </a:r>
            <a:r>
              <a:rPr lang="fr-FR" sz="1050" dirty="0" smtClean="0">
                <a:solidFill>
                  <a:srgbClr val="A5002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/ Pierre-Yves Angles</a:t>
            </a:r>
          </a:p>
          <a:p>
            <a:pPr>
              <a:lnSpc>
                <a:spcPct val="120000"/>
              </a:lnSpc>
              <a:tabLst>
                <a:tab pos="-503555" algn="l"/>
                <a:tab pos="-324485" algn="l"/>
                <a:tab pos="142875" algn="l"/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</a:tabLst>
            </a:pPr>
            <a:r>
              <a:rPr lang="fr-FR" sz="1050" dirty="0" smtClean="0">
                <a:solidFill>
                  <a:srgbClr val="A5002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Département </a:t>
            </a:r>
            <a:r>
              <a:rPr lang="fr-FR" sz="1050" dirty="0">
                <a:solidFill>
                  <a:srgbClr val="A5002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Opinion et Stratégies d’Entreprise</a:t>
            </a:r>
            <a:endParaRPr lang="fr-FR" sz="105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20000"/>
              </a:lnSpc>
              <a:tabLst>
                <a:tab pos="-503555" algn="l"/>
                <a:tab pos="-324485" algn="l"/>
                <a:tab pos="142875" algn="l"/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</a:tabLst>
            </a:pPr>
            <a:r>
              <a:rPr lang="fr-FR" sz="1050" dirty="0">
                <a:solidFill>
                  <a:srgbClr val="A5002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01 45 84 14 </a:t>
            </a:r>
            <a:r>
              <a:rPr lang="fr-FR" sz="1050" dirty="0" smtClean="0">
                <a:solidFill>
                  <a:srgbClr val="A5002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44</a:t>
            </a:r>
            <a:endParaRPr lang="fr-FR" sz="1050" dirty="0">
              <a:solidFill>
                <a:srgbClr val="A5002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20000"/>
              </a:lnSpc>
              <a:tabLst>
                <a:tab pos="-503555" algn="l"/>
                <a:tab pos="-324485" algn="l"/>
                <a:tab pos="142875" algn="l"/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</a:tabLst>
            </a:pPr>
            <a:r>
              <a:rPr lang="fr-FR" sz="1050" u="sng" dirty="0">
                <a:solidFill>
                  <a:srgbClr val="A5002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prenom.nom@ifop.com</a:t>
            </a:r>
            <a:endParaRPr lang="fr-FR" sz="105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1497" y="5829277"/>
            <a:ext cx="3290283" cy="954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145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Graphique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4754461"/>
              </p:ext>
            </p:extLst>
          </p:nvPr>
        </p:nvGraphicFramePr>
        <p:xfrm>
          <a:off x="806846" y="2019951"/>
          <a:ext cx="8219340" cy="46738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2" name="Text Box 41"/>
          <p:cNvSpPr txBox="1">
            <a:spLocks noChangeArrowheads="1"/>
          </p:cNvSpPr>
          <p:nvPr/>
        </p:nvSpPr>
        <p:spPr bwMode="auto">
          <a:xfrm>
            <a:off x="8984617" y="2357216"/>
            <a:ext cx="475200" cy="288147"/>
          </a:xfrm>
          <a:prstGeom prst="rect">
            <a:avLst/>
          </a:prstGeom>
          <a:solidFill>
            <a:schemeClr val="bg1"/>
          </a:solidFill>
          <a:ln w="19050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square" lIns="0" tIns="36000" rIns="0" bIns="36000" anchor="ctr" anchorCtr="0">
            <a:spAutoFit/>
          </a:bodyPr>
          <a:lstStyle/>
          <a:p>
            <a:pPr algn="ctr" defTabSz="952500">
              <a:defRPr/>
            </a:pPr>
            <a:r>
              <a:rPr lang="fr-FR" sz="1400" b="1" dirty="0" smtClean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  <a:t>6%</a:t>
            </a:r>
            <a:endParaRPr lang="fr-FR" sz="1400" b="1" dirty="0">
              <a:solidFill>
                <a:srgbClr val="CC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6" name="Text Box 41"/>
          <p:cNvSpPr txBox="1">
            <a:spLocks noChangeArrowheads="1"/>
          </p:cNvSpPr>
          <p:nvPr/>
        </p:nvSpPr>
        <p:spPr bwMode="auto">
          <a:xfrm>
            <a:off x="8984617" y="3463519"/>
            <a:ext cx="475200" cy="288147"/>
          </a:xfrm>
          <a:prstGeom prst="rect">
            <a:avLst/>
          </a:prstGeom>
          <a:solidFill>
            <a:schemeClr val="bg1"/>
          </a:solidFill>
          <a:ln w="19050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square" lIns="0" tIns="36000" rIns="0" bIns="36000" anchor="ctr" anchorCtr="0">
            <a:spAutoFit/>
          </a:bodyPr>
          <a:lstStyle/>
          <a:p>
            <a:pPr algn="ctr" defTabSz="952500">
              <a:defRPr/>
            </a:pPr>
            <a:r>
              <a:rPr lang="fr-FR" sz="1400" b="1" dirty="0" smtClean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  <a:t>12%</a:t>
            </a:r>
            <a:endParaRPr lang="fr-FR" sz="1400" b="1" dirty="0">
              <a:solidFill>
                <a:srgbClr val="CC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0" name="Text Box 41"/>
          <p:cNvSpPr txBox="1">
            <a:spLocks noChangeArrowheads="1"/>
          </p:cNvSpPr>
          <p:nvPr/>
        </p:nvSpPr>
        <p:spPr bwMode="auto">
          <a:xfrm>
            <a:off x="8984617" y="4554650"/>
            <a:ext cx="475200" cy="288147"/>
          </a:xfrm>
          <a:prstGeom prst="rect">
            <a:avLst/>
          </a:prstGeom>
          <a:solidFill>
            <a:schemeClr val="bg1"/>
          </a:solidFill>
          <a:ln w="19050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square" lIns="0" tIns="36000" rIns="0" bIns="36000" anchor="ctr" anchorCtr="0">
            <a:spAutoFit/>
          </a:bodyPr>
          <a:lstStyle/>
          <a:p>
            <a:pPr algn="ctr" defTabSz="952500">
              <a:defRPr/>
            </a:pPr>
            <a:r>
              <a:rPr lang="fr-FR" sz="1400" b="1" dirty="0" smtClean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  <a:t>23%</a:t>
            </a:r>
            <a:endParaRPr lang="fr-FR" sz="1400" b="1" dirty="0">
              <a:solidFill>
                <a:srgbClr val="CC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4" name="Text Box 41"/>
          <p:cNvSpPr txBox="1">
            <a:spLocks noChangeArrowheads="1"/>
          </p:cNvSpPr>
          <p:nvPr/>
        </p:nvSpPr>
        <p:spPr bwMode="auto">
          <a:xfrm>
            <a:off x="8984617" y="5638815"/>
            <a:ext cx="475200" cy="288147"/>
          </a:xfrm>
          <a:prstGeom prst="rect">
            <a:avLst/>
          </a:prstGeom>
          <a:solidFill>
            <a:schemeClr val="bg1"/>
          </a:solidFill>
          <a:ln w="19050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square" lIns="0" tIns="36000" rIns="0" bIns="36000" anchor="ctr" anchorCtr="0">
            <a:spAutoFit/>
          </a:bodyPr>
          <a:lstStyle/>
          <a:p>
            <a:pPr algn="ctr" defTabSz="952500">
              <a:defRPr/>
            </a:pPr>
            <a:r>
              <a:rPr lang="fr-FR" sz="1400" b="1" dirty="0" smtClean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  <a:t>32%</a:t>
            </a:r>
            <a:endParaRPr lang="fr-FR" sz="1400" b="1" dirty="0">
              <a:solidFill>
                <a:srgbClr val="CC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1496329" y="204800"/>
            <a:ext cx="8664792" cy="657689"/>
          </a:xfrm>
        </p:spPr>
        <p:txBody>
          <a:bodyPr/>
          <a:lstStyle/>
          <a:p>
            <a:pPr algn="just"/>
            <a:r>
              <a:rPr lang="fr-FR" sz="1600" dirty="0"/>
              <a:t>L’impact des commerces de proximité sur le dynamisme économique de sa commune</a:t>
            </a:r>
            <a:r>
              <a:rPr lang="fr-FR" dirty="0" smtClean="0"/>
              <a:t>	</a:t>
            </a:r>
            <a:endParaRPr lang="fr-FR" sz="1600" i="1" dirty="0" smtClean="0"/>
          </a:p>
        </p:txBody>
      </p:sp>
      <p:sp>
        <p:nvSpPr>
          <p:cNvPr id="24" name="Text Box 10"/>
          <p:cNvSpPr txBox="1">
            <a:spLocks noChangeArrowheads="1"/>
          </p:cNvSpPr>
          <p:nvPr/>
        </p:nvSpPr>
        <p:spPr bwMode="auto">
          <a:xfrm>
            <a:off x="343042" y="926694"/>
            <a:ext cx="9760929" cy="25736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831" tIns="36000" rIns="330041" bIns="36000" anchor="t">
            <a:spAutoFit/>
          </a:bodyPr>
          <a:lstStyle/>
          <a:p>
            <a:pPr marL="900000" indent="-900000" algn="just"/>
            <a:r>
              <a:rPr lang="fr-FR" sz="1200" b="1" u="sng" dirty="0">
                <a:cs typeface="Times New Roman" pitchFamily="18" charset="0"/>
              </a:rPr>
              <a:t>QUESTION</a:t>
            </a:r>
            <a:r>
              <a:rPr lang="fr-FR" sz="1200" b="1" dirty="0">
                <a:cs typeface="Times New Roman" pitchFamily="18" charset="0"/>
              </a:rPr>
              <a:t> :	</a:t>
            </a:r>
            <a:r>
              <a:rPr lang="fr-FR" sz="1200" b="1" dirty="0"/>
              <a:t>Et pour chacun de ces commerces, dans le dynamisme économique d’une commune comme la vôtre, diriez-vous qu’il joue un rôle... ?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898073" y="1462994"/>
            <a:ext cx="1654429" cy="4924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300" b="1" dirty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Total  </a:t>
            </a:r>
            <a:br>
              <a:rPr lang="fr-FR" sz="1300" b="1" dirty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</a:br>
            <a:r>
              <a:rPr lang="fr-FR" sz="1300" b="1" dirty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« </a:t>
            </a:r>
            <a:r>
              <a:rPr lang="fr-FR" sz="1300" b="1" dirty="0" smtClean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IMPORTANT »</a:t>
            </a:r>
            <a:endParaRPr lang="fr-FR" sz="1300" b="1" dirty="0">
              <a:solidFill>
                <a:srgbClr val="003366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41"/>
          <p:cNvSpPr txBox="1">
            <a:spLocks noChangeArrowheads="1"/>
          </p:cNvSpPr>
          <p:nvPr/>
        </p:nvSpPr>
        <p:spPr bwMode="auto">
          <a:xfrm>
            <a:off x="2487686" y="2426485"/>
            <a:ext cx="475200" cy="288147"/>
          </a:xfrm>
          <a:prstGeom prst="rect">
            <a:avLst/>
          </a:prstGeom>
          <a:solidFill>
            <a:schemeClr val="bg1"/>
          </a:solidFill>
          <a:ln w="19050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0" tIns="36000" rIns="0" bIns="36000" anchor="ctr" anchorCtr="0">
            <a:spAutoFit/>
          </a:bodyPr>
          <a:lstStyle/>
          <a:p>
            <a:pPr algn="ctr" defTabSz="952500">
              <a:defRPr/>
            </a:pPr>
            <a:r>
              <a:rPr lang="fr-FR" sz="1400" b="1" dirty="0" smtClean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94%</a:t>
            </a:r>
            <a:endParaRPr lang="fr-FR" sz="1400" b="1" dirty="0">
              <a:solidFill>
                <a:srgbClr val="003366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8506692" y="1462994"/>
            <a:ext cx="1654429" cy="4924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300" b="1" dirty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  <a:t>Total  </a:t>
            </a:r>
            <a:br>
              <a:rPr lang="fr-FR" sz="1300" b="1" dirty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</a:br>
            <a:r>
              <a:rPr lang="fr-FR" sz="1300" b="1" dirty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  <a:t>« </a:t>
            </a:r>
            <a:r>
              <a:rPr lang="fr-FR" sz="1300" b="1" dirty="0" smtClean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  <a:t>PAS IMPORTANT »</a:t>
            </a:r>
            <a:endParaRPr lang="fr-FR" sz="1300" b="1" dirty="0">
              <a:solidFill>
                <a:srgbClr val="CC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Text Box 41"/>
          <p:cNvSpPr txBox="1">
            <a:spLocks noChangeArrowheads="1"/>
          </p:cNvSpPr>
          <p:nvPr/>
        </p:nvSpPr>
        <p:spPr bwMode="auto">
          <a:xfrm>
            <a:off x="2487686" y="3463518"/>
            <a:ext cx="475200" cy="288147"/>
          </a:xfrm>
          <a:prstGeom prst="rect">
            <a:avLst/>
          </a:prstGeom>
          <a:solidFill>
            <a:schemeClr val="bg1"/>
          </a:solidFill>
          <a:ln w="19050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0" tIns="36000" rIns="0" bIns="36000" anchor="ctr" anchorCtr="0">
            <a:spAutoFit/>
          </a:bodyPr>
          <a:lstStyle/>
          <a:p>
            <a:pPr algn="ctr" defTabSz="952500">
              <a:defRPr/>
            </a:pPr>
            <a:r>
              <a:rPr lang="fr-FR" sz="1400" b="1" dirty="0" smtClean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88%</a:t>
            </a:r>
            <a:endParaRPr lang="fr-FR" sz="1400" b="1" dirty="0">
              <a:solidFill>
                <a:srgbClr val="003366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Text Box 41"/>
          <p:cNvSpPr txBox="1">
            <a:spLocks noChangeArrowheads="1"/>
          </p:cNvSpPr>
          <p:nvPr/>
        </p:nvSpPr>
        <p:spPr bwMode="auto">
          <a:xfrm>
            <a:off x="2487686" y="4562117"/>
            <a:ext cx="475200" cy="288147"/>
          </a:xfrm>
          <a:prstGeom prst="rect">
            <a:avLst/>
          </a:prstGeom>
          <a:solidFill>
            <a:schemeClr val="bg1"/>
          </a:solidFill>
          <a:ln w="19050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0" tIns="36000" rIns="0" bIns="36000" anchor="ctr" anchorCtr="0">
            <a:spAutoFit/>
          </a:bodyPr>
          <a:lstStyle/>
          <a:p>
            <a:pPr algn="ctr" defTabSz="952500">
              <a:defRPr/>
            </a:pPr>
            <a:r>
              <a:rPr lang="fr-FR" sz="1400" b="1" dirty="0" smtClean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77%</a:t>
            </a:r>
            <a:endParaRPr lang="fr-FR" sz="1400" b="1" dirty="0">
              <a:solidFill>
                <a:srgbClr val="003366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Text Box 41"/>
          <p:cNvSpPr txBox="1">
            <a:spLocks noChangeArrowheads="1"/>
          </p:cNvSpPr>
          <p:nvPr/>
        </p:nvSpPr>
        <p:spPr bwMode="auto">
          <a:xfrm>
            <a:off x="2487686" y="5599150"/>
            <a:ext cx="475200" cy="288147"/>
          </a:xfrm>
          <a:prstGeom prst="rect">
            <a:avLst/>
          </a:prstGeom>
          <a:solidFill>
            <a:schemeClr val="bg1"/>
          </a:solidFill>
          <a:ln w="19050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0" tIns="36000" rIns="0" bIns="36000" anchor="ctr" anchorCtr="0">
            <a:spAutoFit/>
          </a:bodyPr>
          <a:lstStyle/>
          <a:p>
            <a:pPr algn="ctr" defTabSz="952500">
              <a:defRPr/>
            </a:pPr>
            <a:r>
              <a:rPr lang="fr-FR" sz="1400" b="1" dirty="0" smtClean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68%</a:t>
            </a:r>
            <a:endParaRPr lang="fr-FR" sz="1400" b="1" dirty="0">
              <a:solidFill>
                <a:srgbClr val="003366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49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just"/>
            <a:r>
              <a:rPr lang="fr-FR" dirty="0"/>
              <a:t>Le souhait d’installation d’un café dans sa commune</a:t>
            </a:r>
            <a:r>
              <a:rPr lang="fr-FR" dirty="0" smtClean="0"/>
              <a:t>			</a:t>
            </a:r>
            <a:endParaRPr lang="fr-FR" sz="1600" i="1" dirty="0"/>
          </a:p>
        </p:txBody>
      </p:sp>
      <p:graphicFrame>
        <p:nvGraphicFramePr>
          <p:cNvPr id="27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235449"/>
              </p:ext>
            </p:extLst>
          </p:nvPr>
        </p:nvGraphicFramePr>
        <p:xfrm>
          <a:off x="-118153" y="2124613"/>
          <a:ext cx="7613462" cy="42889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Rectangle 10"/>
          <p:cNvSpPr/>
          <p:nvPr/>
        </p:nvSpPr>
        <p:spPr bwMode="auto">
          <a:xfrm>
            <a:off x="7360056" y="1851315"/>
            <a:ext cx="2556032" cy="37884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1042988" fontAlgn="base">
              <a:spcBef>
                <a:spcPct val="0"/>
              </a:spcBef>
              <a:spcAft>
                <a:spcPct val="0"/>
              </a:spcAft>
            </a:pPr>
            <a:r>
              <a:rPr lang="fr-FR" sz="1100" b="1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Rappel </a:t>
            </a:r>
            <a:r>
              <a:rPr lang="fr-FR" sz="11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Ensemble des Français</a:t>
            </a:r>
            <a:br>
              <a:rPr lang="fr-FR" sz="11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</a:br>
            <a:r>
              <a:rPr lang="fr-FR" sz="11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Octobre 2014*</a:t>
            </a:r>
            <a:endParaRPr lang="fr-FR" sz="1100" b="1" i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343042" y="926694"/>
            <a:ext cx="9760929" cy="25736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831" tIns="36000" rIns="330041" bIns="36000" anchor="t">
            <a:spAutoFit/>
          </a:bodyPr>
          <a:lstStyle/>
          <a:p>
            <a:pPr marL="900000" indent="-900000" algn="just"/>
            <a:r>
              <a:rPr lang="fr-FR" sz="1200" b="1" u="sng" dirty="0">
                <a:cs typeface="Times New Roman" pitchFamily="18" charset="0"/>
              </a:rPr>
              <a:t>QUESTION</a:t>
            </a:r>
            <a:r>
              <a:rPr lang="fr-FR" sz="1200" b="1" dirty="0">
                <a:cs typeface="Times New Roman" pitchFamily="18" charset="0"/>
              </a:rPr>
              <a:t> :	</a:t>
            </a:r>
            <a:r>
              <a:rPr lang="fr-FR" sz="1200" b="1" dirty="0"/>
              <a:t>Vous personnellement, souhaitez-vous qu’un café s’installe dans votre commune ?</a:t>
            </a:r>
          </a:p>
        </p:txBody>
      </p:sp>
      <p:graphicFrame>
        <p:nvGraphicFramePr>
          <p:cNvPr id="15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0814805"/>
              </p:ext>
            </p:extLst>
          </p:nvPr>
        </p:nvGraphicFramePr>
        <p:xfrm>
          <a:off x="7360056" y="2225126"/>
          <a:ext cx="2556032" cy="19785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angle 2"/>
          <p:cNvSpPr/>
          <p:nvPr/>
        </p:nvSpPr>
        <p:spPr>
          <a:xfrm>
            <a:off x="7281396" y="4291380"/>
            <a:ext cx="28797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9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(*) </a:t>
            </a:r>
            <a:r>
              <a:rPr lang="fr-FR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Sondage </a:t>
            </a:r>
            <a:r>
              <a:rPr lang="fr-FR" sz="9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Ifop</a:t>
            </a:r>
            <a:r>
              <a:rPr lang="fr-FR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pour Heineken réalisé par questionnaire auto-administré en ligne du 28 au 30 octobre 2014 auprès d’un échantillon de 1 502 personnes, représentatif de la population française âgée de 18 ans et plus</a:t>
            </a:r>
            <a:endParaRPr lang="fr-FR" sz="900" dirty="0"/>
          </a:p>
        </p:txBody>
      </p:sp>
      <p:sp>
        <p:nvSpPr>
          <p:cNvPr id="16" name="Rectangle à coins arrondis 15"/>
          <p:cNvSpPr/>
          <p:nvPr/>
        </p:nvSpPr>
        <p:spPr bwMode="auto">
          <a:xfrm>
            <a:off x="455648" y="1654943"/>
            <a:ext cx="1865123" cy="805102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190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1042988"/>
            <a:r>
              <a:rPr lang="fr-FR" sz="1200" b="1" dirty="0">
                <a:solidFill>
                  <a:schemeClr val="bg1"/>
                </a:solidFill>
                <a:cs typeface="Calibri"/>
              </a:rPr>
              <a:t>Habitants des communes de moins de 5 000 habitants</a:t>
            </a:r>
          </a:p>
          <a:p>
            <a:pPr algn="ctr" defTabSz="1042988"/>
            <a:r>
              <a:rPr lang="fr-FR" sz="1200" b="1" dirty="0">
                <a:solidFill>
                  <a:schemeClr val="bg1"/>
                </a:solidFill>
                <a:cs typeface="Calibri"/>
              </a:rPr>
              <a:t>Octobre </a:t>
            </a:r>
            <a:r>
              <a:rPr lang="fr-FR" sz="1200" b="1" dirty="0" smtClean="0">
                <a:solidFill>
                  <a:schemeClr val="bg1"/>
                </a:solidFill>
                <a:cs typeface="Calibri"/>
              </a:rPr>
              <a:t>2015</a:t>
            </a:r>
            <a:endParaRPr lang="fr-FR" sz="9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690720" y="1264535"/>
            <a:ext cx="7934326" cy="1692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 anchor="t">
            <a:spAutoFit/>
          </a:bodyPr>
          <a:lstStyle/>
          <a:p>
            <a:pPr algn="just"/>
            <a:r>
              <a:rPr lang="fr-FR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Base : aux habitants des communes où il n’y a plus de café, soit 31% de l’échantillon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4475494" y="1645388"/>
            <a:ext cx="1496023" cy="584775"/>
          </a:xfrm>
          <a:prstGeom prst="rect">
            <a:avLst/>
          </a:prstGeom>
          <a:solidFill>
            <a:srgbClr val="40668C"/>
          </a:solidFill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600" b="1" dirty="0">
                <a:solidFill>
                  <a:schemeClr val="bg1"/>
                </a:solidFill>
                <a:latin typeface="Calibri" pitchFamily="34" charset="0"/>
              </a:rPr>
              <a:t>TOTAL </a:t>
            </a:r>
            <a:r>
              <a:rPr lang="fr-FR" sz="1600" b="1" dirty="0" smtClean="0">
                <a:solidFill>
                  <a:schemeClr val="bg1"/>
                </a:solidFill>
                <a:latin typeface="Calibri" pitchFamily="34" charset="0"/>
              </a:rPr>
              <a:t>Oui</a:t>
            </a:r>
            <a:endParaRPr lang="fr-FR" sz="1600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>
              <a:defRPr/>
            </a:pPr>
            <a:r>
              <a:rPr lang="fr-FR" sz="1600" b="1" dirty="0" smtClean="0">
                <a:solidFill>
                  <a:schemeClr val="bg1"/>
                </a:solidFill>
                <a:latin typeface="Calibri" pitchFamily="34" charset="0"/>
              </a:rPr>
              <a:t>82%</a:t>
            </a:r>
            <a:endParaRPr lang="fr-FR" sz="16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9428474" y="2299935"/>
            <a:ext cx="487614" cy="276999"/>
          </a:xfrm>
          <a:prstGeom prst="rect">
            <a:avLst/>
          </a:prstGeom>
          <a:solidFill>
            <a:srgbClr val="003366">
              <a:alpha val="75000"/>
            </a:srgbClr>
          </a:solidFill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200" b="1" dirty="0" smtClean="0">
                <a:solidFill>
                  <a:schemeClr val="bg1"/>
                </a:solidFill>
                <a:latin typeface="Calibri" pitchFamily="34" charset="0"/>
              </a:rPr>
              <a:t>74%</a:t>
            </a:r>
            <a:endParaRPr lang="fr-FR" sz="12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093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Graphique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6899205"/>
              </p:ext>
            </p:extLst>
          </p:nvPr>
        </p:nvGraphicFramePr>
        <p:xfrm>
          <a:off x="221673" y="2019951"/>
          <a:ext cx="8804513" cy="46738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2" name="Text Box 41"/>
          <p:cNvSpPr txBox="1">
            <a:spLocks noChangeArrowheads="1"/>
          </p:cNvSpPr>
          <p:nvPr/>
        </p:nvSpPr>
        <p:spPr bwMode="auto">
          <a:xfrm>
            <a:off x="8984617" y="2357216"/>
            <a:ext cx="475200" cy="288147"/>
          </a:xfrm>
          <a:prstGeom prst="rect">
            <a:avLst/>
          </a:prstGeom>
          <a:solidFill>
            <a:schemeClr val="bg1"/>
          </a:solidFill>
          <a:ln w="19050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square" lIns="0" tIns="36000" rIns="0" bIns="36000" anchor="ctr" anchorCtr="0">
            <a:spAutoFit/>
          </a:bodyPr>
          <a:lstStyle/>
          <a:p>
            <a:pPr algn="ctr" defTabSz="952500">
              <a:defRPr/>
            </a:pPr>
            <a:r>
              <a:rPr lang="fr-FR" sz="1400" b="1" dirty="0" smtClean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  <a:t>18%</a:t>
            </a:r>
            <a:endParaRPr lang="fr-FR" sz="1400" b="1" dirty="0">
              <a:solidFill>
                <a:srgbClr val="CC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6" name="Text Box 41"/>
          <p:cNvSpPr txBox="1">
            <a:spLocks noChangeArrowheads="1"/>
          </p:cNvSpPr>
          <p:nvPr/>
        </p:nvSpPr>
        <p:spPr bwMode="auto">
          <a:xfrm>
            <a:off x="8984617" y="3463519"/>
            <a:ext cx="475200" cy="288147"/>
          </a:xfrm>
          <a:prstGeom prst="rect">
            <a:avLst/>
          </a:prstGeom>
          <a:solidFill>
            <a:schemeClr val="bg1"/>
          </a:solidFill>
          <a:ln w="19050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square" lIns="0" tIns="36000" rIns="0" bIns="36000" anchor="ctr" anchorCtr="0">
            <a:spAutoFit/>
          </a:bodyPr>
          <a:lstStyle/>
          <a:p>
            <a:pPr algn="ctr" defTabSz="952500">
              <a:defRPr/>
            </a:pPr>
            <a:r>
              <a:rPr lang="fr-FR" sz="1400" b="1" dirty="0" smtClean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  <a:t>23%</a:t>
            </a:r>
            <a:endParaRPr lang="fr-FR" sz="1400" b="1" dirty="0">
              <a:solidFill>
                <a:srgbClr val="CC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0" name="Text Box 41"/>
          <p:cNvSpPr txBox="1">
            <a:spLocks noChangeArrowheads="1"/>
          </p:cNvSpPr>
          <p:nvPr/>
        </p:nvSpPr>
        <p:spPr bwMode="auto">
          <a:xfrm>
            <a:off x="8984617" y="4554650"/>
            <a:ext cx="475200" cy="288147"/>
          </a:xfrm>
          <a:prstGeom prst="rect">
            <a:avLst/>
          </a:prstGeom>
          <a:solidFill>
            <a:schemeClr val="bg1"/>
          </a:solidFill>
          <a:ln w="19050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square" lIns="0" tIns="36000" rIns="0" bIns="36000" anchor="ctr" anchorCtr="0">
            <a:spAutoFit/>
          </a:bodyPr>
          <a:lstStyle/>
          <a:p>
            <a:pPr algn="ctr" defTabSz="952500">
              <a:defRPr/>
            </a:pPr>
            <a:r>
              <a:rPr lang="fr-FR" sz="1400" b="1" dirty="0" smtClean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  <a:t>23%</a:t>
            </a:r>
            <a:endParaRPr lang="fr-FR" sz="1400" b="1" dirty="0">
              <a:solidFill>
                <a:srgbClr val="CC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4" name="Text Box 41"/>
          <p:cNvSpPr txBox="1">
            <a:spLocks noChangeArrowheads="1"/>
          </p:cNvSpPr>
          <p:nvPr/>
        </p:nvSpPr>
        <p:spPr bwMode="auto">
          <a:xfrm>
            <a:off x="8984617" y="5638815"/>
            <a:ext cx="475200" cy="288147"/>
          </a:xfrm>
          <a:prstGeom prst="rect">
            <a:avLst/>
          </a:prstGeom>
          <a:solidFill>
            <a:schemeClr val="bg1"/>
          </a:solidFill>
          <a:ln w="19050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square" lIns="0" tIns="36000" rIns="0" bIns="36000" anchor="ctr" anchorCtr="0">
            <a:spAutoFit/>
          </a:bodyPr>
          <a:lstStyle/>
          <a:p>
            <a:pPr algn="ctr" defTabSz="952500">
              <a:defRPr/>
            </a:pPr>
            <a:r>
              <a:rPr lang="fr-FR" sz="1400" b="1" dirty="0" smtClean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  <a:t>29%</a:t>
            </a:r>
            <a:endParaRPr lang="fr-FR" sz="1400" b="1" dirty="0">
              <a:solidFill>
                <a:srgbClr val="CC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1496329" y="204800"/>
            <a:ext cx="8664792" cy="657689"/>
          </a:xfrm>
        </p:spPr>
        <p:txBody>
          <a:bodyPr/>
          <a:lstStyle/>
          <a:p>
            <a:pPr algn="just"/>
            <a:r>
              <a:rPr lang="fr-FR" sz="1600" dirty="0"/>
              <a:t>La légitimité de solutions pour l’installation ou le maintien de cafés dans sa </a:t>
            </a:r>
            <a:r>
              <a:rPr lang="fr-FR" sz="1600" dirty="0" smtClean="0"/>
              <a:t>commune</a:t>
            </a:r>
            <a:endParaRPr lang="fr-FR" sz="1600" i="1" dirty="0"/>
          </a:p>
        </p:txBody>
      </p:sp>
      <p:sp>
        <p:nvSpPr>
          <p:cNvPr id="24" name="Text Box 10"/>
          <p:cNvSpPr txBox="1">
            <a:spLocks noChangeArrowheads="1"/>
          </p:cNvSpPr>
          <p:nvPr/>
        </p:nvSpPr>
        <p:spPr bwMode="auto">
          <a:xfrm>
            <a:off x="343042" y="926694"/>
            <a:ext cx="9760929" cy="44203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831" tIns="36000" rIns="330041" bIns="36000" anchor="t">
            <a:spAutoFit/>
          </a:bodyPr>
          <a:lstStyle/>
          <a:p>
            <a:pPr marL="900000" indent="-900000" algn="just"/>
            <a:r>
              <a:rPr lang="fr-FR" sz="1200" b="1" u="sng" dirty="0">
                <a:cs typeface="Times New Roman" pitchFamily="18" charset="0"/>
              </a:rPr>
              <a:t>QUESTION</a:t>
            </a:r>
            <a:r>
              <a:rPr lang="fr-FR" sz="1200" b="1" dirty="0">
                <a:cs typeface="Times New Roman" pitchFamily="18" charset="0"/>
              </a:rPr>
              <a:t> :	</a:t>
            </a:r>
            <a:r>
              <a:rPr lang="fr-FR" sz="1200" b="1" dirty="0"/>
              <a:t>Pour chacune des initiatives suivantes, pensez-vous qu’elle serait tout à fait, plutôt, plutôt pas ou pas du tout légitime pour maintenir ou développer le nombre de cafés dans votre commune ?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2161309" y="1462994"/>
            <a:ext cx="1654429" cy="4924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300" b="1" dirty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Total  </a:t>
            </a:r>
            <a:br>
              <a:rPr lang="fr-FR" sz="1300" b="1" dirty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</a:br>
            <a:r>
              <a:rPr lang="fr-FR" sz="1300" b="1" dirty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« </a:t>
            </a:r>
            <a:r>
              <a:rPr lang="fr-FR" sz="1300" b="1" dirty="0" smtClean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LEGITIME »</a:t>
            </a:r>
            <a:endParaRPr lang="fr-FR" sz="1300" b="1" dirty="0">
              <a:solidFill>
                <a:srgbClr val="003366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41"/>
          <p:cNvSpPr txBox="1">
            <a:spLocks noChangeArrowheads="1"/>
          </p:cNvSpPr>
          <p:nvPr/>
        </p:nvSpPr>
        <p:spPr bwMode="auto">
          <a:xfrm>
            <a:off x="2750922" y="2426485"/>
            <a:ext cx="475200" cy="288147"/>
          </a:xfrm>
          <a:prstGeom prst="rect">
            <a:avLst/>
          </a:prstGeom>
          <a:solidFill>
            <a:schemeClr val="bg1"/>
          </a:solidFill>
          <a:ln w="19050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0" tIns="36000" rIns="0" bIns="36000" anchor="ctr" anchorCtr="0">
            <a:spAutoFit/>
          </a:bodyPr>
          <a:lstStyle/>
          <a:p>
            <a:pPr algn="ctr" defTabSz="952500">
              <a:defRPr/>
            </a:pPr>
            <a:r>
              <a:rPr lang="fr-FR" sz="1400" b="1" dirty="0" smtClean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82%</a:t>
            </a:r>
            <a:endParaRPr lang="fr-FR" sz="1400" b="1" dirty="0">
              <a:solidFill>
                <a:srgbClr val="003366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8506692" y="1462994"/>
            <a:ext cx="1654429" cy="4924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300" b="1" dirty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  <a:t>Total  </a:t>
            </a:r>
            <a:br>
              <a:rPr lang="fr-FR" sz="1300" b="1" dirty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</a:br>
            <a:r>
              <a:rPr lang="fr-FR" sz="1300" b="1" dirty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  <a:t>« </a:t>
            </a:r>
            <a:r>
              <a:rPr lang="fr-FR" sz="1300" b="1" dirty="0" smtClean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  <a:t>PAS LEGITIME »</a:t>
            </a:r>
            <a:endParaRPr lang="fr-FR" sz="1300" b="1" dirty="0">
              <a:solidFill>
                <a:srgbClr val="CC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Text Box 41"/>
          <p:cNvSpPr txBox="1">
            <a:spLocks noChangeArrowheads="1"/>
          </p:cNvSpPr>
          <p:nvPr/>
        </p:nvSpPr>
        <p:spPr bwMode="auto">
          <a:xfrm>
            <a:off x="2750922" y="3463518"/>
            <a:ext cx="475200" cy="288147"/>
          </a:xfrm>
          <a:prstGeom prst="rect">
            <a:avLst/>
          </a:prstGeom>
          <a:solidFill>
            <a:schemeClr val="bg1"/>
          </a:solidFill>
          <a:ln w="19050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0" tIns="36000" rIns="0" bIns="36000" anchor="ctr" anchorCtr="0">
            <a:spAutoFit/>
          </a:bodyPr>
          <a:lstStyle/>
          <a:p>
            <a:pPr algn="ctr" defTabSz="952500">
              <a:defRPr/>
            </a:pPr>
            <a:r>
              <a:rPr lang="fr-FR" sz="1400" b="1" dirty="0" smtClean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77%</a:t>
            </a:r>
            <a:endParaRPr lang="fr-FR" sz="1400" b="1" dirty="0">
              <a:solidFill>
                <a:srgbClr val="003366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Text Box 41"/>
          <p:cNvSpPr txBox="1">
            <a:spLocks noChangeArrowheads="1"/>
          </p:cNvSpPr>
          <p:nvPr/>
        </p:nvSpPr>
        <p:spPr bwMode="auto">
          <a:xfrm>
            <a:off x="2750922" y="4562117"/>
            <a:ext cx="475200" cy="288147"/>
          </a:xfrm>
          <a:prstGeom prst="rect">
            <a:avLst/>
          </a:prstGeom>
          <a:solidFill>
            <a:schemeClr val="bg1"/>
          </a:solidFill>
          <a:ln w="19050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0" tIns="36000" rIns="0" bIns="36000" anchor="ctr" anchorCtr="0">
            <a:spAutoFit/>
          </a:bodyPr>
          <a:lstStyle/>
          <a:p>
            <a:pPr algn="ctr" defTabSz="952500">
              <a:defRPr/>
            </a:pPr>
            <a:r>
              <a:rPr lang="fr-FR" sz="1400" b="1" dirty="0" smtClean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77%</a:t>
            </a:r>
            <a:endParaRPr lang="fr-FR" sz="1400" b="1" dirty="0">
              <a:solidFill>
                <a:srgbClr val="003366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Text Box 41"/>
          <p:cNvSpPr txBox="1">
            <a:spLocks noChangeArrowheads="1"/>
          </p:cNvSpPr>
          <p:nvPr/>
        </p:nvSpPr>
        <p:spPr bwMode="auto">
          <a:xfrm>
            <a:off x="2750922" y="5599150"/>
            <a:ext cx="475200" cy="288147"/>
          </a:xfrm>
          <a:prstGeom prst="rect">
            <a:avLst/>
          </a:prstGeom>
          <a:solidFill>
            <a:schemeClr val="bg1"/>
          </a:solidFill>
          <a:ln w="19050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0" tIns="36000" rIns="0" bIns="36000" anchor="ctr" anchorCtr="0">
            <a:spAutoFit/>
          </a:bodyPr>
          <a:lstStyle/>
          <a:p>
            <a:pPr algn="ctr" defTabSz="952500">
              <a:defRPr/>
            </a:pPr>
            <a:r>
              <a:rPr lang="fr-FR" sz="1400" b="1" dirty="0" smtClean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71%</a:t>
            </a:r>
            <a:endParaRPr lang="fr-FR" sz="1400" b="1" dirty="0">
              <a:solidFill>
                <a:srgbClr val="003366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27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 smtClean="0"/>
              <a:t>La méthodologie</a:t>
            </a:r>
            <a:endParaRPr lang="fr-FR" dirty="0"/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309754"/>
              </p:ext>
            </p:extLst>
          </p:nvPr>
        </p:nvGraphicFramePr>
        <p:xfrm>
          <a:off x="235527" y="1032700"/>
          <a:ext cx="9764902" cy="59950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44000"/>
                <a:gridCol w="490451"/>
                <a:gridCol w="2520000"/>
                <a:gridCol w="490451"/>
                <a:gridCol w="2520000"/>
              </a:tblGrid>
              <a:tr h="989700">
                <a:tc gridSpan="5"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 dirty="0">
                          <a:solidFill>
                            <a:srgbClr val="A50021"/>
                          </a:solidFill>
                          <a:effectLst/>
                        </a:rPr>
                        <a:t>Etude réalisée par </a:t>
                      </a:r>
                      <a:r>
                        <a:rPr lang="fr-FR" sz="2000" dirty="0" err="1">
                          <a:solidFill>
                            <a:srgbClr val="A50021"/>
                          </a:solidFill>
                          <a:effectLst/>
                        </a:rPr>
                        <a:t>l'Ifop</a:t>
                      </a:r>
                      <a:r>
                        <a:rPr lang="fr-FR" sz="2000" dirty="0">
                          <a:solidFill>
                            <a:srgbClr val="A50021"/>
                          </a:solidFill>
                          <a:effectLst/>
                        </a:rPr>
                        <a:t> pour </a:t>
                      </a:r>
                      <a:r>
                        <a:rPr lang="fr-FR" sz="2000" dirty="0" smtClean="0">
                          <a:solidFill>
                            <a:srgbClr val="A50021"/>
                          </a:solidFill>
                          <a:effectLst/>
                        </a:rPr>
                        <a:t>France Boissons</a:t>
                      </a:r>
                      <a:endParaRPr lang="fr-FR" sz="1400" dirty="0">
                        <a:solidFill>
                          <a:srgbClr val="A5002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 anchor="ctr">
                    <a:lnB w="381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29900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9370" marR="39370" marT="0" marB="0" anchor="ctr">
                    <a:lnT w="381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9370" marR="39370" marT="0" marB="0" anchor="ctr">
                    <a:lnT w="381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9370" marR="39370" marT="0" marB="0" anchor="ctr">
                    <a:lnT w="381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9370" marR="39370" marT="0" marB="0" anchor="ctr">
                    <a:lnT w="381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9370" marR="39370" marT="0" marB="0" anchor="ctr">
                    <a:lnT w="381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990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4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Echantillon</a:t>
                      </a:r>
                      <a:endParaRPr lang="fr-FR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 smtClean="0">
                          <a:solidFill>
                            <a:schemeClr val="tx1"/>
                          </a:solidFill>
                          <a:effectLst/>
                        </a:rPr>
                        <a:t>Méthodologie</a:t>
                      </a:r>
                    </a:p>
                  </a:txBody>
                  <a:tcPr marL="39370" marR="3937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Mode de recueil</a:t>
                      </a:r>
                    </a:p>
                  </a:txBody>
                  <a:tcPr marL="39370" marR="3937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2990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</a:tr>
              <a:tr h="32990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</a:tr>
              <a:tr h="32990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</a:tr>
              <a:tr h="3075262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L’enquête a été menée auprès d’un échantillon de </a:t>
                      </a:r>
                      <a:r>
                        <a:rPr lang="fr-FR" sz="1400" b="1" dirty="0" smtClean="0">
                          <a:solidFill>
                            <a:srgbClr val="A03033"/>
                          </a:solidFill>
                          <a:effectLst/>
                        </a:rPr>
                        <a:t>1209</a:t>
                      </a:r>
                      <a:r>
                        <a:rPr lang="fr-F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 personnes, composé d’un échantillon de </a:t>
                      </a:r>
                      <a:r>
                        <a:rPr lang="fr-FR" sz="1400" b="1" dirty="0" smtClean="0">
                          <a:solidFill>
                            <a:schemeClr val="tx1"/>
                          </a:solidFill>
                          <a:effectLst/>
                        </a:rPr>
                        <a:t>1000</a:t>
                      </a:r>
                      <a:r>
                        <a:rPr lang="fr-F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 personnes représentatif de la population française âgée de 18 ans et plus des communes de moins de 5 000 habitants, ainsi que d’un sur-échantillon de 209 personnes habitant les régions Alsace, Bretagne et Nord-Pas-de-Calais-Picardie.</a:t>
                      </a:r>
                    </a:p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Lors du traitement statistique des données, ce sur-échantillon a été remis à son poids réel dans la population.</a:t>
                      </a:r>
                    </a:p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La représentativité de l’échantillon a été assurée par la méthode des quotas (sexe, âge, profession de la personne interrogée) après stratification par région et catégorie d'agglomération.</a:t>
                      </a: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Les interviews ont été réalisées par questionnaire auto-administré en ligne du 16 au 21 octobre 2015.</a:t>
                      </a:r>
                      <a:endParaRPr lang="fr-FR" sz="1400" b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</a:tbl>
          </a:graphicData>
        </a:graphic>
      </p:graphicFrame>
      <p:grpSp>
        <p:nvGrpSpPr>
          <p:cNvPr id="8" name="Groupe 7"/>
          <p:cNvGrpSpPr/>
          <p:nvPr/>
        </p:nvGrpSpPr>
        <p:grpSpPr>
          <a:xfrm>
            <a:off x="1658915" y="2950710"/>
            <a:ext cx="896650" cy="487940"/>
            <a:chOff x="1325366" y="3003406"/>
            <a:chExt cx="896650" cy="487940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5366" y="3003406"/>
              <a:ext cx="487940" cy="487940"/>
            </a:xfrm>
            <a:prstGeom prst="rect">
              <a:avLst/>
            </a:prstGeom>
          </p:spPr>
        </p:pic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9721" y="3003406"/>
              <a:ext cx="487940" cy="487940"/>
            </a:xfrm>
            <a:prstGeom prst="rect">
              <a:avLst/>
            </a:prstGeom>
          </p:spPr>
        </p:pic>
        <p:pic>
          <p:nvPicPr>
            <p:cNvPr id="7" name="Imag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34076" y="3003406"/>
              <a:ext cx="487940" cy="487940"/>
            </a:xfrm>
            <a:prstGeom prst="rect">
              <a:avLst/>
            </a:prstGeom>
          </p:spPr>
        </p:pic>
      </p:grpSp>
      <p:pic>
        <p:nvPicPr>
          <p:cNvPr id="13" name="Imag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71546" y="2868730"/>
            <a:ext cx="569920" cy="569920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223" y="2823258"/>
            <a:ext cx="714339" cy="714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582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542084" y="3085936"/>
            <a:ext cx="7510749" cy="1495066"/>
            <a:chOff x="422" y="2906"/>
            <a:chExt cx="5944" cy="1041"/>
          </a:xfrm>
        </p:grpSpPr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1506" y="3110"/>
              <a:ext cx="4860" cy="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r>
                <a:rPr lang="fr-FR" sz="3200" b="1" dirty="0">
                  <a:solidFill>
                    <a:srgbClr val="A50021"/>
                  </a:solidFill>
                  <a:latin typeface="Century Gothic" panose="020B0502020202020204" pitchFamily="34" charset="0"/>
                </a:rPr>
                <a:t>Les résultats de l’étude</a:t>
              </a:r>
            </a:p>
          </p:txBody>
        </p:sp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422" y="2906"/>
              <a:ext cx="583" cy="10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fr-FR" sz="7200" b="1" dirty="0">
                <a:solidFill>
                  <a:srgbClr val="A50021"/>
                </a:solidFill>
                <a:latin typeface="Century Gothic" panose="020B0502020202020204" pitchFamily="34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784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just"/>
            <a:r>
              <a:rPr lang="fr-FR" dirty="0"/>
              <a:t>L’appréciation du lien social en </a:t>
            </a:r>
            <a:r>
              <a:rPr lang="fr-FR" dirty="0" smtClean="0"/>
              <a:t>général				</a:t>
            </a:r>
            <a:endParaRPr lang="fr-FR" sz="1600" i="1" dirty="0"/>
          </a:p>
        </p:txBody>
      </p:sp>
      <p:graphicFrame>
        <p:nvGraphicFramePr>
          <p:cNvPr id="27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5763323"/>
              </p:ext>
            </p:extLst>
          </p:nvPr>
        </p:nvGraphicFramePr>
        <p:xfrm>
          <a:off x="-118153" y="2124613"/>
          <a:ext cx="7613462" cy="42889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Rectangle 10"/>
          <p:cNvSpPr/>
          <p:nvPr/>
        </p:nvSpPr>
        <p:spPr bwMode="auto">
          <a:xfrm>
            <a:off x="7360056" y="1851315"/>
            <a:ext cx="2556032" cy="37884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1042988" fontAlgn="base">
              <a:spcBef>
                <a:spcPct val="0"/>
              </a:spcBef>
              <a:spcAft>
                <a:spcPct val="0"/>
              </a:spcAft>
            </a:pPr>
            <a:r>
              <a:rPr lang="fr-FR" sz="1100" b="1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Rappel </a:t>
            </a:r>
            <a:r>
              <a:rPr lang="fr-FR" sz="11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Ensemble des Français</a:t>
            </a:r>
            <a:br>
              <a:rPr lang="fr-FR" sz="11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</a:br>
            <a:r>
              <a:rPr lang="fr-FR" sz="11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Septembre 2010*</a:t>
            </a:r>
            <a:endParaRPr lang="fr-FR" sz="1100" b="1" i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343042" y="926694"/>
            <a:ext cx="9760929" cy="44203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831" tIns="36000" rIns="330041" bIns="36000" anchor="t">
            <a:spAutoFit/>
          </a:bodyPr>
          <a:lstStyle/>
          <a:p>
            <a:pPr marL="900000" indent="-900000" algn="just"/>
            <a:r>
              <a:rPr lang="fr-FR" sz="1200" b="1" u="sng" dirty="0">
                <a:cs typeface="Times New Roman" pitchFamily="18" charset="0"/>
              </a:rPr>
              <a:t>QUESTION</a:t>
            </a:r>
            <a:r>
              <a:rPr lang="fr-FR" sz="1200" b="1" dirty="0">
                <a:cs typeface="Times New Roman" pitchFamily="18" charset="0"/>
              </a:rPr>
              <a:t> :	</a:t>
            </a:r>
            <a:r>
              <a:rPr lang="fr-FR" sz="1200" b="1" dirty="0"/>
              <a:t>Par rapport à il y a une dizaine d’années, diriez-vous que le lien social en France s’est plutôt renforcé, s’est plutôt affaibli ou qu’il n’a pas changé ?</a:t>
            </a:r>
          </a:p>
        </p:txBody>
      </p:sp>
      <p:graphicFrame>
        <p:nvGraphicFramePr>
          <p:cNvPr id="15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55300"/>
              </p:ext>
            </p:extLst>
          </p:nvPr>
        </p:nvGraphicFramePr>
        <p:xfrm>
          <a:off x="7360056" y="2225126"/>
          <a:ext cx="2556032" cy="19785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angle 2"/>
          <p:cNvSpPr/>
          <p:nvPr/>
        </p:nvSpPr>
        <p:spPr>
          <a:xfrm>
            <a:off x="7281396" y="4291380"/>
            <a:ext cx="28797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9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(*) Sondage </a:t>
            </a:r>
            <a:r>
              <a:rPr lang="fr-FR" sz="9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Ifop</a:t>
            </a:r>
            <a:r>
              <a:rPr lang="fr-FR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pour Heineken réalisé par téléphone du 2 au 3 septembre 2010 auprès d’un échantillon de 957 personnes, représentatif de la population française âgée de 18 ans et plus</a:t>
            </a:r>
            <a:endParaRPr lang="fr-FR" sz="900" dirty="0"/>
          </a:p>
        </p:txBody>
      </p:sp>
      <p:sp>
        <p:nvSpPr>
          <p:cNvPr id="16" name="Rectangle à coins arrondis 15"/>
          <p:cNvSpPr/>
          <p:nvPr/>
        </p:nvSpPr>
        <p:spPr bwMode="auto">
          <a:xfrm>
            <a:off x="3580056" y="1436045"/>
            <a:ext cx="1865123" cy="805102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190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1042988"/>
            <a:r>
              <a:rPr lang="fr-FR" sz="1200" b="1" dirty="0">
                <a:solidFill>
                  <a:schemeClr val="bg1"/>
                </a:solidFill>
                <a:cs typeface="Calibri"/>
              </a:rPr>
              <a:t>Habitants des communes de moins de 5 000 habitants</a:t>
            </a:r>
          </a:p>
          <a:p>
            <a:pPr algn="ctr" defTabSz="1042988"/>
            <a:r>
              <a:rPr lang="fr-FR" sz="1200" b="1" dirty="0">
                <a:solidFill>
                  <a:schemeClr val="bg1"/>
                </a:solidFill>
                <a:cs typeface="Calibri"/>
              </a:rPr>
              <a:t>Octobre </a:t>
            </a:r>
            <a:r>
              <a:rPr lang="fr-FR" sz="1200" b="1" dirty="0" smtClean="0">
                <a:solidFill>
                  <a:schemeClr val="bg1"/>
                </a:solidFill>
                <a:cs typeface="Calibri"/>
              </a:rPr>
              <a:t>2015</a:t>
            </a:r>
            <a:endParaRPr lang="fr-FR" sz="9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4496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just"/>
            <a:r>
              <a:rPr lang="fr-FR" dirty="0"/>
              <a:t>La perception de l’enclavement de sa commune</a:t>
            </a: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343042" y="926694"/>
            <a:ext cx="9760929" cy="44203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831" tIns="36000" rIns="330041" bIns="36000" anchor="t">
            <a:spAutoFit/>
          </a:bodyPr>
          <a:lstStyle/>
          <a:p>
            <a:pPr marL="900000" indent="-900000" algn="just"/>
            <a:r>
              <a:rPr lang="fr-FR" sz="1200" b="1" u="sng" dirty="0">
                <a:cs typeface="Times New Roman" pitchFamily="18" charset="0"/>
              </a:rPr>
              <a:t>QUESTION</a:t>
            </a:r>
            <a:r>
              <a:rPr lang="fr-FR" sz="1200" b="1" dirty="0">
                <a:cs typeface="Times New Roman" pitchFamily="18" charset="0"/>
              </a:rPr>
              <a:t> :	</a:t>
            </a:r>
            <a:r>
              <a:rPr lang="fr-FR" sz="1200" b="1" dirty="0"/>
              <a:t>D’une manière générale, par rapport aux grandes villes, avez-vous le sentiment que les pouvoirs publics s’occupent plus, moins ou ni plus ni moins des territoires ruraux ?</a:t>
            </a:r>
          </a:p>
        </p:txBody>
      </p:sp>
      <p:graphicFrame>
        <p:nvGraphicFramePr>
          <p:cNvPr id="8" name="Graphique 7"/>
          <p:cNvGraphicFramePr/>
          <p:nvPr>
            <p:extLst>
              <p:ext uri="{D42A27DB-BD31-4B8C-83A1-F6EECF244321}">
                <p14:modId xmlns:p14="http://schemas.microsoft.com/office/powerpoint/2010/main" val="122301218"/>
              </p:ext>
            </p:extLst>
          </p:nvPr>
        </p:nvGraphicFramePr>
        <p:xfrm>
          <a:off x="1952512" y="1746285"/>
          <a:ext cx="6168230" cy="4247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16039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just"/>
            <a:r>
              <a:rPr lang="fr-FR" dirty="0"/>
              <a:t>L’évolution du nombre de commerces de proximité sur son territoire</a:t>
            </a: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343042" y="926694"/>
            <a:ext cx="9760929" cy="25736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831" tIns="36000" rIns="330041" bIns="36000" anchor="t">
            <a:spAutoFit/>
          </a:bodyPr>
          <a:lstStyle/>
          <a:p>
            <a:pPr marL="900000" indent="-900000" algn="just"/>
            <a:r>
              <a:rPr lang="fr-FR" sz="1200" b="1" u="sng" dirty="0">
                <a:cs typeface="Times New Roman" pitchFamily="18" charset="0"/>
              </a:rPr>
              <a:t>QUESTION</a:t>
            </a:r>
            <a:r>
              <a:rPr lang="fr-FR" sz="1200" b="1" dirty="0">
                <a:cs typeface="Times New Roman" pitchFamily="18" charset="0"/>
              </a:rPr>
              <a:t> :	</a:t>
            </a:r>
            <a:r>
              <a:rPr lang="fr-FR" sz="1200" b="1" dirty="0"/>
              <a:t>Par rapport à il y a une dizaine d’années, avez-vous le sentiment qu’il y a dans le territoire où se situe votre commune... ?</a:t>
            </a:r>
          </a:p>
        </p:txBody>
      </p:sp>
      <p:graphicFrame>
        <p:nvGraphicFramePr>
          <p:cNvPr id="8" name="Graphique 7"/>
          <p:cNvGraphicFramePr/>
          <p:nvPr>
            <p:extLst>
              <p:ext uri="{D42A27DB-BD31-4B8C-83A1-F6EECF244321}">
                <p14:modId xmlns:p14="http://schemas.microsoft.com/office/powerpoint/2010/main" val="3121305209"/>
              </p:ext>
            </p:extLst>
          </p:nvPr>
        </p:nvGraphicFramePr>
        <p:xfrm>
          <a:off x="1887198" y="1724514"/>
          <a:ext cx="6168230" cy="4247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7729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Graphique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8495356"/>
              </p:ext>
            </p:extLst>
          </p:nvPr>
        </p:nvGraphicFramePr>
        <p:xfrm>
          <a:off x="765277" y="1932865"/>
          <a:ext cx="8219340" cy="46738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3" name="ZoneTexte 32"/>
          <p:cNvSpPr txBox="1"/>
          <p:nvPr/>
        </p:nvSpPr>
        <p:spPr>
          <a:xfrm>
            <a:off x="8655676" y="1551811"/>
            <a:ext cx="1104506" cy="4924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300" b="1" dirty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  <a:t>Total  </a:t>
            </a:r>
            <a:br>
              <a:rPr lang="fr-FR" sz="1300" b="1" dirty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</a:br>
            <a:r>
              <a:rPr lang="fr-FR" sz="1300" b="1" dirty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  <a:t>« </a:t>
            </a:r>
            <a:r>
              <a:rPr lang="fr-FR" sz="1300" b="1" dirty="0" smtClean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  <a:t>NON »</a:t>
            </a:r>
            <a:endParaRPr lang="fr-FR" sz="1300" b="1" dirty="0">
              <a:solidFill>
                <a:srgbClr val="CC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2" name="Text Box 41"/>
          <p:cNvSpPr txBox="1">
            <a:spLocks noChangeArrowheads="1"/>
          </p:cNvSpPr>
          <p:nvPr/>
        </p:nvSpPr>
        <p:spPr bwMode="auto">
          <a:xfrm>
            <a:off x="8984617" y="2357216"/>
            <a:ext cx="475200" cy="288147"/>
          </a:xfrm>
          <a:prstGeom prst="rect">
            <a:avLst/>
          </a:prstGeom>
          <a:solidFill>
            <a:schemeClr val="bg1"/>
          </a:solidFill>
          <a:ln w="19050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square" lIns="0" tIns="36000" rIns="0" bIns="36000" anchor="ctr" anchorCtr="0">
            <a:spAutoFit/>
          </a:bodyPr>
          <a:lstStyle/>
          <a:p>
            <a:pPr algn="ctr" defTabSz="952500">
              <a:defRPr/>
            </a:pPr>
            <a:r>
              <a:rPr lang="fr-FR" sz="1400" b="1" dirty="0" smtClean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  <a:t>31%</a:t>
            </a:r>
            <a:endParaRPr lang="fr-FR" sz="1400" b="1" dirty="0">
              <a:solidFill>
                <a:srgbClr val="CC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6" name="Text Box 41"/>
          <p:cNvSpPr txBox="1">
            <a:spLocks noChangeArrowheads="1"/>
          </p:cNvSpPr>
          <p:nvPr/>
        </p:nvSpPr>
        <p:spPr bwMode="auto">
          <a:xfrm>
            <a:off x="8984617" y="3463519"/>
            <a:ext cx="475200" cy="288147"/>
          </a:xfrm>
          <a:prstGeom prst="rect">
            <a:avLst/>
          </a:prstGeom>
          <a:solidFill>
            <a:schemeClr val="bg1"/>
          </a:solidFill>
          <a:ln w="19050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square" lIns="0" tIns="36000" rIns="0" bIns="36000" anchor="ctr" anchorCtr="0">
            <a:spAutoFit/>
          </a:bodyPr>
          <a:lstStyle/>
          <a:p>
            <a:pPr algn="ctr" defTabSz="952500">
              <a:defRPr/>
            </a:pPr>
            <a:r>
              <a:rPr lang="fr-FR" sz="1400" b="1" dirty="0" smtClean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  <a:t>31%</a:t>
            </a:r>
            <a:endParaRPr lang="fr-FR" sz="1400" b="1" dirty="0">
              <a:solidFill>
                <a:srgbClr val="CC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0" name="Text Box 41"/>
          <p:cNvSpPr txBox="1">
            <a:spLocks noChangeArrowheads="1"/>
          </p:cNvSpPr>
          <p:nvPr/>
        </p:nvSpPr>
        <p:spPr bwMode="auto">
          <a:xfrm>
            <a:off x="8984617" y="4554650"/>
            <a:ext cx="475200" cy="288147"/>
          </a:xfrm>
          <a:prstGeom prst="rect">
            <a:avLst/>
          </a:prstGeom>
          <a:solidFill>
            <a:schemeClr val="bg1"/>
          </a:solidFill>
          <a:ln w="19050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square" lIns="0" tIns="36000" rIns="0" bIns="36000" anchor="ctr" anchorCtr="0">
            <a:spAutoFit/>
          </a:bodyPr>
          <a:lstStyle/>
          <a:p>
            <a:pPr algn="ctr" defTabSz="952500">
              <a:defRPr/>
            </a:pPr>
            <a:r>
              <a:rPr lang="fr-FR" sz="1400" b="1" dirty="0" smtClean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  <a:t>40%</a:t>
            </a:r>
            <a:endParaRPr lang="fr-FR" sz="1400" b="1" dirty="0">
              <a:solidFill>
                <a:srgbClr val="CC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4" name="Text Box 41"/>
          <p:cNvSpPr txBox="1">
            <a:spLocks noChangeArrowheads="1"/>
          </p:cNvSpPr>
          <p:nvPr/>
        </p:nvSpPr>
        <p:spPr bwMode="auto">
          <a:xfrm>
            <a:off x="8984617" y="5638815"/>
            <a:ext cx="475200" cy="288147"/>
          </a:xfrm>
          <a:prstGeom prst="rect">
            <a:avLst/>
          </a:prstGeom>
          <a:solidFill>
            <a:schemeClr val="bg1"/>
          </a:solidFill>
          <a:ln w="19050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square" lIns="0" tIns="36000" rIns="0" bIns="36000" anchor="ctr" anchorCtr="0">
            <a:spAutoFit/>
          </a:bodyPr>
          <a:lstStyle/>
          <a:p>
            <a:pPr algn="ctr" defTabSz="952500">
              <a:defRPr/>
            </a:pPr>
            <a:r>
              <a:rPr lang="fr-FR" sz="1400" b="1" dirty="0" smtClean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  <a:t>42%</a:t>
            </a:r>
            <a:endParaRPr lang="fr-FR" sz="1400" b="1" dirty="0">
              <a:solidFill>
                <a:srgbClr val="CC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1496329" y="204800"/>
            <a:ext cx="8664792" cy="657689"/>
          </a:xfrm>
        </p:spPr>
        <p:txBody>
          <a:bodyPr/>
          <a:lstStyle/>
          <a:p>
            <a:pPr algn="just"/>
            <a:r>
              <a:rPr lang="fr-FR" dirty="0"/>
              <a:t>Les commerces de proximité présents dans sa </a:t>
            </a:r>
            <a:r>
              <a:rPr lang="fr-FR" dirty="0" smtClean="0"/>
              <a:t>commune		</a:t>
            </a:r>
            <a:endParaRPr lang="fr-FR" sz="1600" i="1" dirty="0"/>
          </a:p>
        </p:txBody>
      </p:sp>
      <p:sp>
        <p:nvSpPr>
          <p:cNvPr id="24" name="Text Box 10"/>
          <p:cNvSpPr txBox="1">
            <a:spLocks noChangeArrowheads="1"/>
          </p:cNvSpPr>
          <p:nvPr/>
        </p:nvSpPr>
        <p:spPr bwMode="auto">
          <a:xfrm>
            <a:off x="343042" y="926694"/>
            <a:ext cx="9760929" cy="25736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831" tIns="36000" rIns="330041" bIns="36000" anchor="t">
            <a:spAutoFit/>
          </a:bodyPr>
          <a:lstStyle/>
          <a:p>
            <a:pPr marL="900000" indent="-900000" algn="just"/>
            <a:r>
              <a:rPr lang="fr-FR" sz="1200" b="1" u="sng" dirty="0">
                <a:cs typeface="Times New Roman" pitchFamily="18" charset="0"/>
              </a:rPr>
              <a:t>QUESTION</a:t>
            </a:r>
            <a:r>
              <a:rPr lang="fr-FR" sz="1200" b="1" dirty="0">
                <a:cs typeface="Times New Roman" pitchFamily="18" charset="0"/>
              </a:rPr>
              <a:t> :	</a:t>
            </a:r>
            <a:r>
              <a:rPr lang="fr-FR" sz="1200" b="1" dirty="0"/>
              <a:t>Et dans votre commune, y </a:t>
            </a:r>
            <a:r>
              <a:rPr lang="fr-FR" sz="1200" b="1" dirty="0" err="1"/>
              <a:t>a-t-il</a:t>
            </a:r>
            <a:r>
              <a:rPr lang="fr-FR" sz="1200" b="1" dirty="0"/>
              <a:t> un(e) ou plusieurs... ?</a:t>
            </a:r>
          </a:p>
        </p:txBody>
      </p:sp>
    </p:spTree>
    <p:extLst>
      <p:ext uri="{BB962C8B-B14F-4D97-AF65-F5344CB8AC3E}">
        <p14:creationId xmlns:p14="http://schemas.microsoft.com/office/powerpoint/2010/main" val="88974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just"/>
            <a:r>
              <a:rPr lang="fr-FR" dirty="0"/>
              <a:t>La contribution des commerces de proximité au lien social</a:t>
            </a:r>
            <a:endParaRPr lang="fr-FR" sz="1600" i="1" dirty="0"/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343042" y="926694"/>
            <a:ext cx="9760929" cy="25736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831" tIns="36000" rIns="330041" bIns="36000" anchor="t">
            <a:spAutoFit/>
          </a:bodyPr>
          <a:lstStyle/>
          <a:p>
            <a:pPr marL="900000" indent="-900000" algn="just"/>
            <a:r>
              <a:rPr lang="fr-FR" sz="1200" b="1" u="sng" dirty="0">
                <a:cs typeface="Times New Roman" pitchFamily="18" charset="0"/>
              </a:rPr>
              <a:t>QUESTION</a:t>
            </a:r>
            <a:r>
              <a:rPr lang="fr-FR" sz="1200" b="1" dirty="0">
                <a:cs typeface="Times New Roman" pitchFamily="18" charset="0"/>
              </a:rPr>
              <a:t> :	</a:t>
            </a:r>
            <a:r>
              <a:rPr lang="fr-FR" sz="1200" b="1" dirty="0"/>
              <a:t>Selon vous, parmi les lieux suivants, lequel contribue le plus au lien social dans une commune comme la vôtre ?</a:t>
            </a:r>
          </a:p>
        </p:txBody>
      </p:sp>
      <p:graphicFrame>
        <p:nvGraphicFramePr>
          <p:cNvPr id="8" name="Graphique 7"/>
          <p:cNvGraphicFramePr/>
          <p:nvPr>
            <p:extLst>
              <p:ext uri="{D42A27DB-BD31-4B8C-83A1-F6EECF244321}">
                <p14:modId xmlns:p14="http://schemas.microsoft.com/office/powerpoint/2010/main" val="3162071382"/>
              </p:ext>
            </p:extLst>
          </p:nvPr>
        </p:nvGraphicFramePr>
        <p:xfrm>
          <a:off x="1702141" y="1855143"/>
          <a:ext cx="6168230" cy="4247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1832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Graphique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06876382"/>
              </p:ext>
            </p:extLst>
          </p:nvPr>
        </p:nvGraphicFramePr>
        <p:xfrm>
          <a:off x="806846" y="2019951"/>
          <a:ext cx="8219340" cy="46738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3" name="ZoneTexte 32"/>
          <p:cNvSpPr txBox="1"/>
          <p:nvPr/>
        </p:nvSpPr>
        <p:spPr>
          <a:xfrm>
            <a:off x="8506692" y="1795503"/>
            <a:ext cx="1654429" cy="4924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300" b="1" dirty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  <a:t>Total  </a:t>
            </a:r>
            <a:br>
              <a:rPr lang="fr-FR" sz="1300" b="1" dirty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</a:br>
            <a:r>
              <a:rPr lang="fr-FR" sz="1300" b="1" dirty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  <a:t>« </a:t>
            </a:r>
            <a:r>
              <a:rPr lang="fr-FR" sz="1300" b="1" dirty="0" smtClean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  <a:t>PAS IMPORTANT »</a:t>
            </a:r>
            <a:endParaRPr lang="fr-FR" sz="1300" b="1" dirty="0">
              <a:solidFill>
                <a:srgbClr val="CC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2" name="Text Box 41"/>
          <p:cNvSpPr txBox="1">
            <a:spLocks noChangeArrowheads="1"/>
          </p:cNvSpPr>
          <p:nvPr/>
        </p:nvSpPr>
        <p:spPr bwMode="auto">
          <a:xfrm>
            <a:off x="9096305" y="2911398"/>
            <a:ext cx="475200" cy="288147"/>
          </a:xfrm>
          <a:prstGeom prst="rect">
            <a:avLst/>
          </a:prstGeom>
          <a:solidFill>
            <a:schemeClr val="bg1"/>
          </a:solidFill>
          <a:ln w="19050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square" lIns="0" tIns="36000" rIns="0" bIns="36000" anchor="ctr" anchorCtr="0">
            <a:spAutoFit/>
          </a:bodyPr>
          <a:lstStyle/>
          <a:p>
            <a:pPr algn="ctr" defTabSz="952500">
              <a:defRPr/>
            </a:pPr>
            <a:r>
              <a:rPr lang="fr-FR" sz="1400" b="1" dirty="0" smtClean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  <a:t>6%</a:t>
            </a:r>
            <a:endParaRPr lang="fr-FR" sz="1400" b="1" dirty="0">
              <a:solidFill>
                <a:srgbClr val="CC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0" name="Text Box 41"/>
          <p:cNvSpPr txBox="1">
            <a:spLocks noChangeArrowheads="1"/>
          </p:cNvSpPr>
          <p:nvPr/>
        </p:nvSpPr>
        <p:spPr bwMode="auto">
          <a:xfrm>
            <a:off x="9096305" y="4914868"/>
            <a:ext cx="475200" cy="288147"/>
          </a:xfrm>
          <a:prstGeom prst="rect">
            <a:avLst/>
          </a:prstGeom>
          <a:solidFill>
            <a:schemeClr val="bg1"/>
          </a:solidFill>
          <a:ln w="19050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square" lIns="0" tIns="36000" rIns="0" bIns="36000" anchor="ctr" anchorCtr="0">
            <a:spAutoFit/>
          </a:bodyPr>
          <a:lstStyle/>
          <a:p>
            <a:pPr algn="ctr" defTabSz="952500">
              <a:defRPr/>
            </a:pPr>
            <a:r>
              <a:rPr lang="fr-FR" sz="1400" b="1" dirty="0" smtClean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  <a:t>40%</a:t>
            </a:r>
            <a:endParaRPr lang="fr-FR" sz="1400" b="1" dirty="0">
              <a:solidFill>
                <a:srgbClr val="CC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1496329" y="204800"/>
            <a:ext cx="8664792" cy="657689"/>
          </a:xfrm>
        </p:spPr>
        <p:txBody>
          <a:bodyPr/>
          <a:lstStyle/>
          <a:p>
            <a:pPr algn="just"/>
            <a:r>
              <a:rPr lang="fr-FR" dirty="0"/>
              <a:t>L’impact des cafés sur le lien social</a:t>
            </a:r>
            <a:r>
              <a:rPr lang="fr-FR" dirty="0" smtClean="0"/>
              <a:t>					</a:t>
            </a:r>
            <a:endParaRPr lang="fr-FR" sz="1600" i="1" dirty="0" smtClean="0"/>
          </a:p>
        </p:txBody>
      </p:sp>
      <p:sp>
        <p:nvSpPr>
          <p:cNvPr id="24" name="Text Box 10"/>
          <p:cNvSpPr txBox="1">
            <a:spLocks noChangeArrowheads="1"/>
          </p:cNvSpPr>
          <p:nvPr/>
        </p:nvSpPr>
        <p:spPr bwMode="auto">
          <a:xfrm>
            <a:off x="343042" y="926694"/>
            <a:ext cx="9760929" cy="25736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831" tIns="36000" rIns="330041" bIns="36000" anchor="t">
            <a:spAutoFit/>
          </a:bodyPr>
          <a:lstStyle/>
          <a:p>
            <a:pPr marL="900000" indent="-900000" algn="just"/>
            <a:r>
              <a:rPr lang="fr-FR" sz="1200" b="1" u="sng" dirty="0">
                <a:cs typeface="Times New Roman" pitchFamily="18" charset="0"/>
              </a:rPr>
              <a:t>QUESTION</a:t>
            </a:r>
            <a:r>
              <a:rPr lang="fr-FR" sz="1200" b="1" dirty="0">
                <a:cs typeface="Times New Roman" pitchFamily="18" charset="0"/>
              </a:rPr>
              <a:t> :	</a:t>
            </a:r>
            <a:r>
              <a:rPr lang="fr-FR" sz="1200" b="1" dirty="0"/>
              <a:t>D’après vous, les cafés jouent un rôle dans le lien social... ?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898073" y="1781648"/>
            <a:ext cx="1654429" cy="4924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300" b="1" dirty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Total  </a:t>
            </a:r>
            <a:br>
              <a:rPr lang="fr-FR" sz="1300" b="1" dirty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</a:br>
            <a:r>
              <a:rPr lang="fr-FR" sz="1300" b="1" dirty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« </a:t>
            </a:r>
            <a:r>
              <a:rPr lang="fr-FR" sz="1300" b="1" dirty="0" smtClean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IMPORTANT »</a:t>
            </a:r>
            <a:endParaRPr lang="fr-FR" sz="1300" b="1" dirty="0">
              <a:solidFill>
                <a:srgbClr val="003366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41"/>
          <p:cNvSpPr txBox="1">
            <a:spLocks noChangeArrowheads="1"/>
          </p:cNvSpPr>
          <p:nvPr/>
        </p:nvSpPr>
        <p:spPr bwMode="auto">
          <a:xfrm>
            <a:off x="2487686" y="2897543"/>
            <a:ext cx="475200" cy="288147"/>
          </a:xfrm>
          <a:prstGeom prst="rect">
            <a:avLst/>
          </a:prstGeom>
          <a:solidFill>
            <a:schemeClr val="bg1"/>
          </a:solidFill>
          <a:ln w="19050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0" tIns="36000" rIns="0" bIns="36000" anchor="ctr" anchorCtr="0">
            <a:spAutoFit/>
          </a:bodyPr>
          <a:lstStyle/>
          <a:p>
            <a:pPr algn="ctr" defTabSz="952500">
              <a:defRPr/>
            </a:pPr>
            <a:r>
              <a:rPr lang="fr-FR" sz="1400" b="1" dirty="0" smtClean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94%</a:t>
            </a:r>
            <a:endParaRPr lang="fr-FR" sz="1400" b="1" dirty="0">
              <a:solidFill>
                <a:srgbClr val="003366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Text Box 41"/>
          <p:cNvSpPr txBox="1">
            <a:spLocks noChangeArrowheads="1"/>
          </p:cNvSpPr>
          <p:nvPr/>
        </p:nvSpPr>
        <p:spPr bwMode="auto">
          <a:xfrm>
            <a:off x="2487686" y="4901013"/>
            <a:ext cx="475200" cy="288147"/>
          </a:xfrm>
          <a:prstGeom prst="rect">
            <a:avLst/>
          </a:prstGeom>
          <a:solidFill>
            <a:schemeClr val="bg1"/>
          </a:solidFill>
          <a:ln w="19050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0" tIns="36000" rIns="0" bIns="36000" anchor="ctr" anchorCtr="0">
            <a:spAutoFit/>
          </a:bodyPr>
          <a:lstStyle/>
          <a:p>
            <a:pPr algn="ctr" defTabSz="952500">
              <a:defRPr/>
            </a:pPr>
            <a:r>
              <a:rPr lang="fr-FR" sz="1400" b="1" dirty="0" smtClean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60%</a:t>
            </a:r>
            <a:endParaRPr lang="fr-FR" sz="1400" b="1" dirty="0">
              <a:solidFill>
                <a:srgbClr val="003366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169995" y="1770930"/>
            <a:ext cx="14935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i="1" dirty="0" smtClean="0">
                <a:solidFill>
                  <a:srgbClr val="7C3D7C"/>
                </a:solidFill>
                <a:latin typeface="Calibri" pitchFamily="34" charset="0"/>
                <a:cs typeface="Calibri" pitchFamily="34" charset="0"/>
              </a:rPr>
              <a:t>Rappel</a:t>
            </a:r>
            <a:br>
              <a:rPr lang="fr-FR" sz="1100" b="1" i="1" dirty="0" smtClean="0">
                <a:solidFill>
                  <a:srgbClr val="7C3D7C"/>
                </a:solidFill>
                <a:latin typeface="Calibri" pitchFamily="34" charset="0"/>
                <a:cs typeface="Calibri" pitchFamily="34" charset="0"/>
              </a:rPr>
            </a:br>
            <a:r>
              <a:rPr lang="fr-FR" sz="1100" b="1" i="1" dirty="0" smtClean="0">
                <a:solidFill>
                  <a:srgbClr val="7C3D7C"/>
                </a:solidFill>
                <a:latin typeface="Calibri" pitchFamily="34" charset="0"/>
                <a:cs typeface="Calibri" pitchFamily="34" charset="0"/>
              </a:rPr>
              <a:t>Ensemble des Français</a:t>
            </a:r>
            <a:br>
              <a:rPr lang="fr-FR" sz="1100" b="1" i="1" dirty="0" smtClean="0">
                <a:solidFill>
                  <a:srgbClr val="7C3D7C"/>
                </a:solidFill>
                <a:latin typeface="Calibri" pitchFamily="34" charset="0"/>
                <a:cs typeface="Calibri" pitchFamily="34" charset="0"/>
              </a:rPr>
            </a:br>
            <a:r>
              <a:rPr lang="fr-FR" sz="1100" b="1" i="1" dirty="0" smtClean="0">
                <a:solidFill>
                  <a:srgbClr val="7C3D7C"/>
                </a:solidFill>
                <a:latin typeface="Calibri" pitchFamily="34" charset="0"/>
                <a:cs typeface="Calibri" pitchFamily="34" charset="0"/>
              </a:rPr>
              <a:t>Septembre 2010</a:t>
            </a:r>
            <a:endParaRPr lang="fr-FR" sz="1100" b="1" i="1" dirty="0">
              <a:solidFill>
                <a:srgbClr val="7C3D7C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Ellipse 13"/>
          <p:cNvSpPr/>
          <p:nvPr/>
        </p:nvSpPr>
        <p:spPr>
          <a:xfrm>
            <a:off x="626069" y="4894572"/>
            <a:ext cx="571377" cy="290235"/>
          </a:xfrm>
          <a:prstGeom prst="ellipse">
            <a:avLst/>
          </a:prstGeom>
          <a:noFill/>
          <a:ln w="19050">
            <a:solidFill>
              <a:srgbClr val="7C3D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800" rIns="46800" rtlCol="0" anchor="ctr"/>
          <a:lstStyle/>
          <a:p>
            <a:pPr algn="ctr"/>
            <a:r>
              <a:rPr lang="fr-FR" sz="1200" b="1" i="1" dirty="0" smtClean="0">
                <a:solidFill>
                  <a:srgbClr val="7C3D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37%</a:t>
            </a:r>
            <a:endParaRPr lang="fr-FR" sz="1200" b="1" i="1" dirty="0">
              <a:solidFill>
                <a:srgbClr val="7C3D7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Ellipse 14"/>
          <p:cNvSpPr/>
          <p:nvPr/>
        </p:nvSpPr>
        <p:spPr>
          <a:xfrm>
            <a:off x="614824" y="2906056"/>
            <a:ext cx="571377" cy="290235"/>
          </a:xfrm>
          <a:prstGeom prst="ellipse">
            <a:avLst/>
          </a:prstGeom>
          <a:noFill/>
          <a:ln w="19050">
            <a:solidFill>
              <a:srgbClr val="7C3D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800" rIns="46800" rtlCol="0" anchor="ctr"/>
          <a:lstStyle/>
          <a:p>
            <a:pPr algn="ctr"/>
            <a:r>
              <a:rPr lang="fr-FR" sz="1200" b="1" i="1" dirty="0" smtClean="0">
                <a:solidFill>
                  <a:srgbClr val="7C3D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80%</a:t>
            </a:r>
            <a:endParaRPr lang="fr-FR" sz="1200" b="1" i="1" dirty="0">
              <a:solidFill>
                <a:srgbClr val="7C3D7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ctangle à coins arrondis 15"/>
          <p:cNvSpPr/>
          <p:nvPr/>
        </p:nvSpPr>
        <p:spPr bwMode="auto">
          <a:xfrm>
            <a:off x="3580056" y="1436045"/>
            <a:ext cx="1865123" cy="805102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190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1042988"/>
            <a:r>
              <a:rPr lang="fr-FR" sz="1200" b="1" dirty="0">
                <a:solidFill>
                  <a:schemeClr val="bg1"/>
                </a:solidFill>
                <a:cs typeface="Calibri"/>
              </a:rPr>
              <a:t>Habitants des communes de moins de 5 000 habitants</a:t>
            </a:r>
          </a:p>
          <a:p>
            <a:pPr algn="ctr" defTabSz="1042988"/>
            <a:r>
              <a:rPr lang="fr-FR" sz="1200" b="1" dirty="0">
                <a:solidFill>
                  <a:schemeClr val="bg1"/>
                </a:solidFill>
                <a:cs typeface="Calibri"/>
              </a:rPr>
              <a:t>Octobre </a:t>
            </a:r>
            <a:r>
              <a:rPr lang="fr-FR" sz="1200" b="1" dirty="0" smtClean="0">
                <a:solidFill>
                  <a:schemeClr val="bg1"/>
                </a:solidFill>
                <a:cs typeface="Calibri"/>
              </a:rPr>
              <a:t>2015</a:t>
            </a:r>
            <a:endParaRPr lang="fr-FR" sz="9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79796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ifop couleurs vives">
    <a:dk1>
      <a:srgbClr val="2A2A2C"/>
    </a:dk1>
    <a:lt1>
      <a:sysClr val="window" lastClr="FFFFFF"/>
    </a:lt1>
    <a:dk2>
      <a:srgbClr val="A1202E"/>
    </a:dk2>
    <a:lt2>
      <a:srgbClr val="C7C0B0"/>
    </a:lt2>
    <a:accent1>
      <a:srgbClr val="F5BD44"/>
    </a:accent1>
    <a:accent2>
      <a:srgbClr val="4C276F"/>
    </a:accent2>
    <a:accent3>
      <a:srgbClr val="912F78"/>
    </a:accent3>
    <a:accent4>
      <a:srgbClr val="D74725"/>
    </a:accent4>
    <a:accent5>
      <a:srgbClr val="6EB651"/>
    </a:accent5>
    <a:accent6>
      <a:srgbClr val="215091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ifop couleurs vives">
    <a:dk1>
      <a:srgbClr val="2A2A2C"/>
    </a:dk1>
    <a:lt1>
      <a:sysClr val="window" lastClr="FFFFFF"/>
    </a:lt1>
    <a:dk2>
      <a:srgbClr val="A1202E"/>
    </a:dk2>
    <a:lt2>
      <a:srgbClr val="C7C0B0"/>
    </a:lt2>
    <a:accent1>
      <a:srgbClr val="F5BD44"/>
    </a:accent1>
    <a:accent2>
      <a:srgbClr val="4C276F"/>
    </a:accent2>
    <a:accent3>
      <a:srgbClr val="912F78"/>
    </a:accent3>
    <a:accent4>
      <a:srgbClr val="D74725"/>
    </a:accent4>
    <a:accent5>
      <a:srgbClr val="6EB651"/>
    </a:accent5>
    <a:accent6>
      <a:srgbClr val="215091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ifop couleurs vives">
    <a:dk1>
      <a:srgbClr val="2A2A2C"/>
    </a:dk1>
    <a:lt1>
      <a:sysClr val="window" lastClr="FFFFFF"/>
    </a:lt1>
    <a:dk2>
      <a:srgbClr val="A1202E"/>
    </a:dk2>
    <a:lt2>
      <a:srgbClr val="C7C0B0"/>
    </a:lt2>
    <a:accent1>
      <a:srgbClr val="F5BD44"/>
    </a:accent1>
    <a:accent2>
      <a:srgbClr val="4C276F"/>
    </a:accent2>
    <a:accent3>
      <a:srgbClr val="912F78"/>
    </a:accent3>
    <a:accent4>
      <a:srgbClr val="D74725"/>
    </a:accent4>
    <a:accent5>
      <a:srgbClr val="6EB651"/>
    </a:accent5>
    <a:accent6>
      <a:srgbClr val="215091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4186</TotalTime>
  <Words>466</Words>
  <Application>Microsoft Office PowerPoint</Application>
  <PresentationFormat>Personnalisé</PresentationFormat>
  <Paragraphs>102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Century Gothic</vt:lpstr>
      <vt:lpstr>Georgia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Esteban Pratviel</dc:creator>
  <cp:lastModifiedBy>Damien Philippot</cp:lastModifiedBy>
  <cp:revision>421</cp:revision>
  <cp:lastPrinted>2016-01-19T15:26:41Z</cp:lastPrinted>
  <dcterms:created xsi:type="dcterms:W3CDTF">2014-03-18T15:34:54Z</dcterms:created>
  <dcterms:modified xsi:type="dcterms:W3CDTF">2016-01-19T15:26:53Z</dcterms:modified>
</cp:coreProperties>
</file>