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theme/themeOverride4.xml" ContentType="application/vnd.openxmlformats-officedocument.themeOverride+xml"/>
  <Override PartName="/ppt/charts/chart8.xml" ContentType="application/vnd.openxmlformats-officedocument.drawingml.chart+xml"/>
  <Override PartName="/ppt/theme/themeOverride5.xml" ContentType="application/vnd.openxmlformats-officedocument.themeOverr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charts/chart12.xml" ContentType="application/vnd.openxmlformats-officedocument.drawingml.chart+xml"/>
  <Override PartName="/ppt/theme/themeOverride7.xml" ContentType="application/vnd.openxmlformats-officedocument.themeOverr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theme/themeOverride8.xml" ContentType="application/vnd.openxmlformats-officedocument.themeOverr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0"/>
  </p:notesMasterIdLst>
  <p:sldIdLst>
    <p:sldId id="267" r:id="rId5"/>
    <p:sldId id="264" r:id="rId6"/>
    <p:sldId id="319" r:id="rId7"/>
    <p:sldId id="268" r:id="rId8"/>
    <p:sldId id="278" r:id="rId9"/>
    <p:sldId id="280" r:id="rId10"/>
    <p:sldId id="279" r:id="rId11"/>
    <p:sldId id="969" r:id="rId12"/>
    <p:sldId id="965" r:id="rId13"/>
    <p:sldId id="966" r:id="rId14"/>
    <p:sldId id="281" r:id="rId15"/>
    <p:sldId id="971" r:id="rId16"/>
    <p:sldId id="269" r:id="rId17"/>
    <p:sldId id="270" r:id="rId18"/>
    <p:sldId id="271" r:id="rId19"/>
    <p:sldId id="970" r:id="rId20"/>
    <p:sldId id="272" r:id="rId21"/>
    <p:sldId id="273" r:id="rId22"/>
    <p:sldId id="275" r:id="rId23"/>
    <p:sldId id="325" r:id="rId24"/>
    <p:sldId id="283" r:id="rId25"/>
    <p:sldId id="282" r:id="rId26"/>
    <p:sldId id="284" r:id="rId27"/>
    <p:sldId id="973" r:id="rId28"/>
    <p:sldId id="964" r:id="rId2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05A"/>
    <a:srgbClr val="FFD15C"/>
    <a:srgbClr val="66C6B9"/>
    <a:srgbClr val="5B9BD5"/>
    <a:srgbClr val="00ACE4"/>
    <a:srgbClr val="B01F23"/>
    <a:srgbClr val="5922A2"/>
    <a:srgbClr val="0066FF"/>
    <a:srgbClr val="871F73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34" autoAdjust="0"/>
    <p:restoredTop sz="94660"/>
  </p:normalViewPr>
  <p:slideViewPr>
    <p:cSldViewPr snapToGrid="0">
      <p:cViewPr varScale="1">
        <p:scale>
          <a:sx n="82" d="100"/>
          <a:sy n="82" d="100"/>
        </p:scale>
        <p:origin x="9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6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7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8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4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5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6657362404083182"/>
          <c:y val="2.0958119225457726E-2"/>
          <c:w val="0.63342637595916818"/>
          <c:h val="0.978986004790578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Colonne2</c:v>
                </c:pt>
              </c:strCache>
            </c:strRef>
          </c:tx>
          <c:spPr>
            <a:solidFill>
              <a:srgbClr val="26AAE1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D15-4374-B81A-361F39123788}"/>
              </c:ext>
            </c:extLst>
          </c:dPt>
          <c:dPt>
            <c:idx val="1"/>
            <c:invertIfNegative val="0"/>
            <c:bubble3D val="0"/>
            <c:spPr>
              <a:solidFill>
                <a:srgbClr val="26AAE1">
                  <a:alpha val="60000"/>
                </a:srgbClr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D15-4374-B81A-361F39123788}"/>
              </c:ext>
            </c:extLst>
          </c:dPt>
          <c:dPt>
            <c:idx val="2"/>
            <c:invertIfNegative val="0"/>
            <c:bubble3D val="0"/>
            <c:spPr>
              <a:solidFill>
                <a:srgbClr val="DF7F7F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5D15-4374-B81A-361F39123788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5D15-4374-B81A-361F39123788}"/>
              </c:ext>
            </c:extLst>
          </c:dPt>
          <c:dPt>
            <c:idx val="4"/>
            <c:invertIfNegative val="0"/>
            <c:bubble3D val="0"/>
            <c:spPr>
              <a:solidFill>
                <a:srgbClr val="F65E5F">
                  <a:alpha val="60000"/>
                </a:srgbClr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5D15-4374-B81A-361F39123788}"/>
              </c:ext>
            </c:extLst>
          </c:dPt>
          <c:dPt>
            <c:idx val="5"/>
            <c:invertIfNegative val="0"/>
            <c:bubble3D val="0"/>
            <c:spPr>
              <a:solidFill>
                <a:srgbClr val="F65E5F">
                  <a:alpha val="60000"/>
                </a:srgbClr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5D15-4374-B81A-361F39123788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5D15-4374-B81A-361F3912378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chemeClr val="bg1">
                          <a:lumMod val="95000"/>
                        </a:schemeClr>
                      </a:solidFill>
                      <a:latin typeface="Calibri" panose="020F0502020204030204" pitchFamily="34" charset="0"/>
                    </a:defRPr>
                  </a:pPr>
                  <a:endParaRPr lang="fr-F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5D15-4374-B81A-361F39123788}"/>
                </c:ext>
              </c:extLst>
            </c:dLbl>
            <c:dLbl>
              <c:idx val="3"/>
              <c:layout>
                <c:manualLayout>
                  <c:x val="8.2533761741058239E-4"/>
                  <c:y val="1.303896751911067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rgbClr val="C00000"/>
                      </a:solidFill>
                      <a:latin typeface="Calibri" panose="020F0502020204030204" pitchFamily="34" charset="0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D15-4374-B81A-361F39123788}"/>
                </c:ext>
              </c:extLst>
            </c:dLbl>
            <c:dLbl>
              <c:idx val="5"/>
              <c:layout>
                <c:manualLayout>
                  <c:x val="-3.2767185620095826E-3"/>
                  <c:y val="2.5667258895886925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F65E5F"/>
                      </a:solidFill>
                      <a:latin typeface="Calibri" panose="020F0502020204030204" pitchFamily="34" charset="0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D15-4374-B81A-361F391237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>
                        <a:lumMod val="95000"/>
                      </a:schemeClr>
                    </a:solidFill>
                    <a:latin typeface="Calibri" panose="020F0502020204030204" pitchFamily="34" charset="0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Feuil1!$A$2:$A$5</c:f>
              <c:strCache>
                <c:ptCount val="4"/>
                <c:pt idx="0">
                  <c:v>Très satisfait(e)  </c:v>
                </c:pt>
                <c:pt idx="1">
                  <c:v>Plutôt satisfait(e)  </c:v>
                </c:pt>
                <c:pt idx="2">
                  <c:v>Plutôt pas satisfait(e)  </c:v>
                </c:pt>
                <c:pt idx="3">
                  <c:v>Pas du tout satisfait(e)  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0.21</c:v>
                </c:pt>
                <c:pt idx="1">
                  <c:v>0.65</c:v>
                </c:pt>
                <c:pt idx="2">
                  <c:v>0.11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D15-4374-B81A-361F391237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axId val="285451040"/>
        <c:axId val="285451432"/>
      </c:barChart>
      <c:catAx>
        <c:axId val="28545104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 b="0">
                <a:solidFill>
                  <a:srgbClr val="404B56"/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  <c:crossAx val="285451432"/>
        <c:crosses val="autoZero"/>
        <c:auto val="1"/>
        <c:lblAlgn val="ctr"/>
        <c:lblOffset val="100"/>
        <c:noMultiLvlLbl val="0"/>
      </c:catAx>
      <c:valAx>
        <c:axId val="28545143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2854510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latin typeface="+mj-lt"/>
        </a:defRPr>
      </a:pPr>
      <a:endParaRPr lang="fr-FR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169197164315063E-2"/>
          <c:y val="3.0961135535736716E-2"/>
          <c:w val="0.93222755642006594"/>
          <c:h val="0.63988081899258886"/>
        </c:manualLayout>
      </c:layout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Vous souhaitez rester dans votre entreprise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1"/>
              <c:layout>
                <c:manualLayout>
                  <c:x val="-1.7719160104987058E-2"/>
                  <c:y val="-2.97677176234141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558-440E-A723-E568D4AD3DDA}"/>
                </c:ext>
              </c:extLst>
            </c:dLbl>
            <c:dLbl>
              <c:idx val="12"/>
              <c:layout>
                <c:manualLayout>
                  <c:x val="0"/>
                  <c:y val="-2.72152744630071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558-440E-A723-E568D4AD3D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Feuil1!$A$2:$A$14</c:f>
              <c:numCache>
                <c:formatCode>mmm\-yy</c:formatCode>
                <c:ptCount val="13"/>
                <c:pt idx="0">
                  <c:v>44593</c:v>
                </c:pt>
                <c:pt idx="1">
                  <c:v>44013</c:v>
                </c:pt>
                <c:pt idx="2">
                  <c:v>43497</c:v>
                </c:pt>
                <c:pt idx="3">
                  <c:v>43101</c:v>
                </c:pt>
                <c:pt idx="4">
                  <c:v>42736</c:v>
                </c:pt>
                <c:pt idx="5">
                  <c:v>42370</c:v>
                </c:pt>
                <c:pt idx="6">
                  <c:v>42125</c:v>
                </c:pt>
                <c:pt idx="7">
                  <c:v>41883</c:v>
                </c:pt>
                <c:pt idx="8">
                  <c:v>41671</c:v>
                </c:pt>
                <c:pt idx="9">
                  <c:v>41395</c:v>
                </c:pt>
                <c:pt idx="10">
                  <c:v>41275</c:v>
                </c:pt>
                <c:pt idx="11">
                  <c:v>41061</c:v>
                </c:pt>
                <c:pt idx="12">
                  <c:v>40909</c:v>
                </c:pt>
              </c:numCache>
            </c:numRef>
          </c:cat>
          <c:val>
            <c:numRef>
              <c:f>Feuil1!$B$2:$B$14</c:f>
              <c:numCache>
                <c:formatCode>0%</c:formatCode>
                <c:ptCount val="13"/>
                <c:pt idx="0">
                  <c:v>0.47</c:v>
                </c:pt>
                <c:pt idx="1">
                  <c:v>0.52</c:v>
                </c:pt>
                <c:pt idx="2">
                  <c:v>0.35</c:v>
                </c:pt>
                <c:pt idx="3">
                  <c:v>0.35</c:v>
                </c:pt>
                <c:pt idx="4">
                  <c:v>0.34</c:v>
                </c:pt>
                <c:pt idx="5">
                  <c:v>0.38</c:v>
                </c:pt>
                <c:pt idx="6">
                  <c:v>0.38</c:v>
                </c:pt>
                <c:pt idx="7">
                  <c:v>0.38</c:v>
                </c:pt>
                <c:pt idx="8">
                  <c:v>0.39</c:v>
                </c:pt>
                <c:pt idx="9">
                  <c:v>0.38</c:v>
                </c:pt>
                <c:pt idx="10">
                  <c:v>0.4</c:v>
                </c:pt>
                <c:pt idx="11">
                  <c:v>0.43</c:v>
                </c:pt>
                <c:pt idx="12">
                  <c:v>0.42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2558-440E-A723-E568D4AD3DDA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Vous êtes ouverts aux opportunités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11"/>
              <c:layout>
                <c:manualLayout>
                  <c:x val="-3.0064839117332556E-2"/>
                  <c:y val="3.23203617635975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558-440E-A723-E568D4AD3DDA}"/>
                </c:ext>
              </c:extLst>
            </c:dLbl>
            <c:dLbl>
              <c:idx val="12"/>
              <c:layout>
                <c:manualLayout>
                  <c:x val="-8.7489063867016617E-5"/>
                  <c:y val="2.72154754427835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558-440E-A723-E568D4AD3D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Feuil1!$A$2:$A$14</c:f>
              <c:numCache>
                <c:formatCode>mmm\-yy</c:formatCode>
                <c:ptCount val="13"/>
                <c:pt idx="0">
                  <c:v>44593</c:v>
                </c:pt>
                <c:pt idx="1">
                  <c:v>44013</c:v>
                </c:pt>
                <c:pt idx="2">
                  <c:v>43497</c:v>
                </c:pt>
                <c:pt idx="3">
                  <c:v>43101</c:v>
                </c:pt>
                <c:pt idx="4">
                  <c:v>42736</c:v>
                </c:pt>
                <c:pt idx="5">
                  <c:v>42370</c:v>
                </c:pt>
                <c:pt idx="6">
                  <c:v>42125</c:v>
                </c:pt>
                <c:pt idx="7">
                  <c:v>41883</c:v>
                </c:pt>
                <c:pt idx="8">
                  <c:v>41671</c:v>
                </c:pt>
                <c:pt idx="9">
                  <c:v>41395</c:v>
                </c:pt>
                <c:pt idx="10">
                  <c:v>41275</c:v>
                </c:pt>
                <c:pt idx="11">
                  <c:v>41061</c:v>
                </c:pt>
                <c:pt idx="12">
                  <c:v>40909</c:v>
                </c:pt>
              </c:numCache>
            </c:numRef>
          </c:cat>
          <c:val>
            <c:numRef>
              <c:f>Feuil1!$C$2:$C$14</c:f>
              <c:numCache>
                <c:formatCode>0%</c:formatCode>
                <c:ptCount val="13"/>
                <c:pt idx="0">
                  <c:v>0.43</c:v>
                </c:pt>
                <c:pt idx="1">
                  <c:v>0.38</c:v>
                </c:pt>
                <c:pt idx="2">
                  <c:v>0.36</c:v>
                </c:pt>
                <c:pt idx="3">
                  <c:v>0.45</c:v>
                </c:pt>
                <c:pt idx="4">
                  <c:v>0.46</c:v>
                </c:pt>
                <c:pt idx="5">
                  <c:v>0.46</c:v>
                </c:pt>
                <c:pt idx="6">
                  <c:v>0.49</c:v>
                </c:pt>
                <c:pt idx="7">
                  <c:v>0.45</c:v>
                </c:pt>
                <c:pt idx="8">
                  <c:v>0.45</c:v>
                </c:pt>
                <c:pt idx="9">
                  <c:v>0.46</c:v>
                </c:pt>
                <c:pt idx="10">
                  <c:v>0.45</c:v>
                </c:pt>
                <c:pt idx="11">
                  <c:v>0.44</c:v>
                </c:pt>
                <c:pt idx="12">
                  <c:v>0.42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2558-440E-A723-E568D4AD3DDA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Vous êtes en recherche active d'emploi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Feuil1!$A$2:$A$14</c:f>
              <c:numCache>
                <c:formatCode>mmm\-yy</c:formatCode>
                <c:ptCount val="13"/>
                <c:pt idx="0">
                  <c:v>44593</c:v>
                </c:pt>
                <c:pt idx="1">
                  <c:v>44013</c:v>
                </c:pt>
                <c:pt idx="2">
                  <c:v>43497</c:v>
                </c:pt>
                <c:pt idx="3">
                  <c:v>43101</c:v>
                </c:pt>
                <c:pt idx="4">
                  <c:v>42736</c:v>
                </c:pt>
                <c:pt idx="5">
                  <c:v>42370</c:v>
                </c:pt>
                <c:pt idx="6">
                  <c:v>42125</c:v>
                </c:pt>
                <c:pt idx="7">
                  <c:v>41883</c:v>
                </c:pt>
                <c:pt idx="8">
                  <c:v>41671</c:v>
                </c:pt>
                <c:pt idx="9">
                  <c:v>41395</c:v>
                </c:pt>
                <c:pt idx="10">
                  <c:v>41275</c:v>
                </c:pt>
                <c:pt idx="11">
                  <c:v>41061</c:v>
                </c:pt>
                <c:pt idx="12">
                  <c:v>40909</c:v>
                </c:pt>
              </c:numCache>
            </c:numRef>
          </c:cat>
          <c:val>
            <c:numRef>
              <c:f>Feuil1!$D$2:$D$14</c:f>
              <c:numCache>
                <c:formatCode>0%</c:formatCode>
                <c:ptCount val="13"/>
                <c:pt idx="0">
                  <c:v>0.03</c:v>
                </c:pt>
                <c:pt idx="1">
                  <c:v>0.04</c:v>
                </c:pt>
                <c:pt idx="2">
                  <c:v>0.09</c:v>
                </c:pt>
                <c:pt idx="3">
                  <c:v>0.09</c:v>
                </c:pt>
                <c:pt idx="4">
                  <c:v>0.09</c:v>
                </c:pt>
                <c:pt idx="5">
                  <c:v>0.08</c:v>
                </c:pt>
                <c:pt idx="6">
                  <c:v>0.06</c:v>
                </c:pt>
                <c:pt idx="7">
                  <c:v>0.09</c:v>
                </c:pt>
                <c:pt idx="8">
                  <c:v>7.0000000000000007E-2</c:v>
                </c:pt>
                <c:pt idx="9">
                  <c:v>7.0000000000000007E-2</c:v>
                </c:pt>
                <c:pt idx="10">
                  <c:v>7.0000000000000007E-2</c:v>
                </c:pt>
                <c:pt idx="11">
                  <c:v>0.05</c:v>
                </c:pt>
                <c:pt idx="12">
                  <c:v>0.06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2558-440E-A723-E568D4AD3D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71737503"/>
        <c:axId val="571738335"/>
      </c:lineChart>
      <c:dateAx>
        <c:axId val="571737503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71738335"/>
        <c:crosses val="autoZero"/>
        <c:auto val="1"/>
        <c:lblOffset val="100"/>
        <c:baseTimeUnit val="months"/>
      </c:dateAx>
      <c:valAx>
        <c:axId val="571738335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71737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559891124720519"/>
          <c:y val="0.80587142318804184"/>
          <c:w val="0.59427947895401967"/>
          <c:h val="0.176992237156136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6657362404083182"/>
          <c:y val="2.0958119225457726E-2"/>
          <c:w val="0.63342637595916818"/>
          <c:h val="0.978986004790578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Colonne2</c:v>
                </c:pt>
              </c:strCache>
            </c:strRef>
          </c:tx>
          <c:spPr>
            <a:solidFill>
              <a:srgbClr val="26AAE1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1BA-4D15-B479-24575CCEEB3E}"/>
              </c:ext>
            </c:extLst>
          </c:dPt>
          <c:dPt>
            <c:idx val="1"/>
            <c:invertIfNegative val="0"/>
            <c:bubble3D val="0"/>
            <c:spPr>
              <a:solidFill>
                <a:srgbClr val="26AAE1">
                  <a:alpha val="75000"/>
                </a:srgbClr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1BA-4D15-B479-24575CCEEB3E}"/>
              </c:ext>
            </c:extLst>
          </c:dPt>
          <c:dPt>
            <c:idx val="2"/>
            <c:invertIfNegative val="0"/>
            <c:bubble3D val="0"/>
            <c:spPr>
              <a:solidFill>
                <a:srgbClr val="26AAE1">
                  <a:alpha val="50000"/>
                </a:srgbClr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41BA-4D15-B479-24575CCEEB3E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41BA-4D15-B479-24575CCEEB3E}"/>
              </c:ext>
            </c:extLst>
          </c:dPt>
          <c:dPt>
            <c:idx val="4"/>
            <c:invertIfNegative val="0"/>
            <c:bubble3D val="0"/>
            <c:spPr>
              <a:solidFill>
                <a:srgbClr val="F65E5F">
                  <a:alpha val="60000"/>
                </a:srgbClr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41BA-4D15-B479-24575CCEEB3E}"/>
              </c:ext>
            </c:extLst>
          </c:dPt>
          <c:dPt>
            <c:idx val="5"/>
            <c:invertIfNegative val="0"/>
            <c:bubble3D val="0"/>
            <c:spPr>
              <a:solidFill>
                <a:srgbClr val="F65E5F">
                  <a:alpha val="60000"/>
                </a:srgbClr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41BA-4D15-B479-24575CCEEB3E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41BA-4D15-B479-24575CCEEB3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chemeClr val="bg1"/>
                      </a:solidFill>
                      <a:latin typeface="Calibri" panose="020F0502020204030204" pitchFamily="34" charset="0"/>
                    </a:defRPr>
                  </a:pPr>
                  <a:endParaRPr lang="fr-F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1BA-4D15-B479-24575CCEEB3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chemeClr val="bg1"/>
                      </a:solidFill>
                      <a:latin typeface="Calibri" panose="020F0502020204030204" pitchFamily="34" charset="0"/>
                    </a:defRPr>
                  </a:pPr>
                  <a:endParaRPr lang="fr-F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41BA-4D15-B479-24575CCEEB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  <a:latin typeface="Calibri" panose="020F0502020204030204" pitchFamily="34" charset="0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Feuil1!$A$2:$A$5</c:f>
              <c:strCache>
                <c:ptCount val="4"/>
                <c:pt idx="0">
                  <c:v>Oui, dans ma région </c:v>
                </c:pt>
                <c:pt idx="1">
                  <c:v>Oui, dans une autre région </c:v>
                </c:pt>
                <c:pt idx="2">
                  <c:v>Oui, dans ma région et dans une autre région </c:v>
                </c:pt>
                <c:pt idx="3">
                  <c:v>Non 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0.28999999999999998</c:v>
                </c:pt>
                <c:pt idx="1">
                  <c:v>0.04</c:v>
                </c:pt>
                <c:pt idx="2">
                  <c:v>0.09</c:v>
                </c:pt>
                <c:pt idx="3">
                  <c:v>0.57999999999999996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1BA-4D15-B479-24575CCEEB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axId val="285451040"/>
        <c:axId val="285451432"/>
      </c:barChart>
      <c:catAx>
        <c:axId val="28545104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 b="0">
                <a:solidFill>
                  <a:srgbClr val="404B56"/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  <c:crossAx val="285451432"/>
        <c:crosses val="autoZero"/>
        <c:auto val="1"/>
        <c:lblAlgn val="ctr"/>
        <c:lblOffset val="100"/>
        <c:noMultiLvlLbl val="0"/>
      </c:catAx>
      <c:valAx>
        <c:axId val="28545143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2854510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latin typeface="+mj-lt"/>
        </a:defRPr>
      </a:pPr>
      <a:endParaRPr lang="fr-FR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6657362404083182"/>
          <c:y val="2.0958119225457726E-2"/>
          <c:w val="0.63342637595916818"/>
          <c:h val="0.978986004790578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Colonne2</c:v>
                </c:pt>
              </c:strCache>
            </c:strRef>
          </c:tx>
          <c:spPr>
            <a:solidFill>
              <a:srgbClr val="26AAE1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059-4BE6-BDCD-007139380C4C}"/>
              </c:ext>
            </c:extLst>
          </c:dPt>
          <c:dPt>
            <c:idx val="1"/>
            <c:invertIfNegative val="0"/>
            <c:bubble3D val="0"/>
            <c:spPr>
              <a:solidFill>
                <a:srgbClr val="26AAE1">
                  <a:alpha val="60000"/>
                </a:srgbClr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059-4BE6-BDCD-007139380C4C}"/>
              </c:ext>
            </c:extLst>
          </c:dPt>
          <c:dPt>
            <c:idx val="2"/>
            <c:invertIfNegative val="0"/>
            <c:bubble3D val="0"/>
            <c:spPr>
              <a:solidFill>
                <a:srgbClr val="DF7F7F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D059-4BE6-BDCD-007139380C4C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D059-4BE6-BDCD-007139380C4C}"/>
              </c:ext>
            </c:extLst>
          </c:dPt>
          <c:dPt>
            <c:idx val="4"/>
            <c:invertIfNegative val="0"/>
            <c:bubble3D val="0"/>
            <c:spPr>
              <a:solidFill>
                <a:srgbClr val="F65E5F">
                  <a:alpha val="60000"/>
                </a:srgbClr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D059-4BE6-BDCD-007139380C4C}"/>
              </c:ext>
            </c:extLst>
          </c:dPt>
          <c:dPt>
            <c:idx val="5"/>
            <c:invertIfNegative val="0"/>
            <c:bubble3D val="0"/>
            <c:spPr>
              <a:solidFill>
                <a:srgbClr val="F65E5F">
                  <a:alpha val="60000"/>
                </a:srgbClr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D059-4BE6-BDCD-007139380C4C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D059-4BE6-BDCD-007139380C4C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chemeClr val="bg1"/>
                      </a:solidFill>
                      <a:latin typeface="Calibri" panose="020F0502020204030204" pitchFamily="34" charset="0"/>
                    </a:defRPr>
                  </a:pPr>
                  <a:endParaRPr lang="fr-F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D059-4BE6-BDCD-007139380C4C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chemeClr val="bg1"/>
                      </a:solidFill>
                      <a:latin typeface="Calibri" panose="020F0502020204030204" pitchFamily="34" charset="0"/>
                    </a:defRPr>
                  </a:pPr>
                  <a:endParaRPr lang="fr-F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D059-4BE6-BDCD-007139380C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  <a:latin typeface="Calibri" panose="020F0502020204030204" pitchFamily="34" charset="0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Feuil1!$A$2:$A$5</c:f>
              <c:strCache>
                <c:ptCount val="4"/>
                <c:pt idx="0">
                  <c:v>Moins de 3 mois </c:v>
                </c:pt>
                <c:pt idx="1">
                  <c:v>Entre 3 et 6 mois </c:v>
                </c:pt>
                <c:pt idx="2">
                  <c:v>Entre 6 mois et un an </c:v>
                </c:pt>
                <c:pt idx="3">
                  <c:v>Plus d’un an 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0.23</c:v>
                </c:pt>
                <c:pt idx="1">
                  <c:v>0.39</c:v>
                </c:pt>
                <c:pt idx="2">
                  <c:v>0.24</c:v>
                </c:pt>
                <c:pt idx="3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059-4BE6-BDCD-007139380C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axId val="285451040"/>
        <c:axId val="285451432"/>
      </c:barChart>
      <c:catAx>
        <c:axId val="28545104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 b="0">
                <a:solidFill>
                  <a:srgbClr val="404B56"/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  <c:crossAx val="285451432"/>
        <c:crosses val="autoZero"/>
        <c:auto val="1"/>
        <c:lblAlgn val="ctr"/>
        <c:lblOffset val="100"/>
        <c:noMultiLvlLbl val="0"/>
      </c:catAx>
      <c:valAx>
        <c:axId val="28545143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2854510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latin typeface="+mj-lt"/>
        </a:defRPr>
      </a:pPr>
      <a:endParaRPr lang="fr-FR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193312885135035"/>
          <c:y val="7.6162339437845861E-3"/>
          <c:w val="0.53806684640566038"/>
          <c:h val="0.7501006197892041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Oui</c:v>
                </c:pt>
              </c:strCache>
            </c:strRef>
          </c:tx>
          <c:spPr>
            <a:solidFill>
              <a:srgbClr val="26AAE1"/>
            </a:solidFill>
            <a:ln w="9525">
              <a:solidFill>
                <a:prstClr val="white"/>
              </a:solidFill>
            </a:ln>
            <a:effectLst/>
          </c:spPr>
          <c:invertIfNegative val="1"/>
          <c:dPt>
            <c:idx val="0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0-5603-4785-BF0E-79513EFBC561}"/>
              </c:ext>
            </c:extLst>
          </c:dPt>
          <c:dPt>
            <c:idx val="1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1-5603-4785-BF0E-79513EFBC56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400" b="1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Feuil1!$A$2:$A$5</c:f>
              <c:strCache>
                <c:ptCount val="4"/>
                <c:pt idx="0">
                  <c:v>Un changement de localité, sans changer de taille d’agglomération </c:v>
                </c:pt>
                <c:pt idx="1">
                  <c:v>Un changement de localité, quittant une grande agglomération pour la campagne ou une petite ville </c:v>
                </c:pt>
                <c:pt idx="2">
                  <c:v>Un changement de région </c:v>
                </c:pt>
                <c:pt idx="3">
                  <c:v>Un changement de localité, quittant la campagne ou une petite ville pour une grande agglomération 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0.16</c:v>
                </c:pt>
                <c:pt idx="1">
                  <c:v>0.12</c:v>
                </c:pt>
                <c:pt idx="2">
                  <c:v>0.11</c:v>
                </c:pt>
                <c:pt idx="3">
                  <c:v>0.09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9525">
                    <a:solidFill>
                      <a:prstClr val="white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2-5603-4785-BF0E-79513EFBC5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85181168"/>
        <c:axId val="285181560"/>
      </c:barChart>
      <c:catAx>
        <c:axId val="28518116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0514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404B56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</a:defRPr>
            </a:pPr>
            <a:endParaRPr lang="fr-FR"/>
          </a:p>
        </c:txPr>
        <c:crossAx val="285181560"/>
        <c:crosses val="autoZero"/>
        <c:auto val="1"/>
        <c:lblAlgn val="ctr"/>
        <c:lblOffset val="100"/>
        <c:noMultiLvlLbl val="0"/>
      </c:catAx>
      <c:valAx>
        <c:axId val="285181560"/>
        <c:scaling>
          <c:orientation val="minMax"/>
          <c:max val="0.30000000000000004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28518116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8084500884781143E-2"/>
          <c:y val="2.0958119225457726E-2"/>
          <c:w val="0.93191549911521887"/>
          <c:h val="0.978986004790578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Colonne2</c:v>
                </c:pt>
              </c:strCache>
            </c:strRef>
          </c:tx>
          <c:spPr>
            <a:solidFill>
              <a:srgbClr val="26AAE1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6AAE1">
                  <a:alpha val="60000"/>
                </a:srgbClr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9BAD-4B1F-B0B5-0ECC42C61669}"/>
              </c:ext>
            </c:extLst>
          </c:dPt>
          <c:dPt>
            <c:idx val="1"/>
            <c:invertIfNegative val="0"/>
            <c:bubble3D val="0"/>
            <c:spPr>
              <a:solidFill>
                <a:srgbClr val="26AAE1">
                  <a:alpha val="60000"/>
                </a:srgbClr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BAD-4B1F-B0B5-0ECC42C6166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9BAD-4B1F-B0B5-0ECC42C61669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9BAD-4B1F-B0B5-0ECC42C61669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9BAD-4B1F-B0B5-0ECC42C61669}"/>
              </c:ext>
            </c:extLst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chemeClr val="bg1"/>
                      </a:solidFill>
                      <a:latin typeface="Calibri" panose="020F0502020204030204" pitchFamily="34" charset="0"/>
                    </a:defRPr>
                  </a:pPr>
                  <a:endParaRPr lang="fr-F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9BAD-4B1F-B0B5-0ECC42C616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  <a:latin typeface="Calibri" panose="020F0502020204030204" pitchFamily="34" charset="0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Feuil1!$A$2:$A$5</c:f>
              <c:strCache>
                <c:ptCount val="4"/>
                <c:pt idx="0">
                  <c:v>Oui et je retourne sur site au moins une fois par semaine </c:v>
                </c:pt>
                <c:pt idx="1">
                  <c:v>Oui et je retourne sur site au moins une fois par mois </c:v>
                </c:pt>
                <c:pt idx="2">
                  <c:v>Oui mais je suis à 100% en télétravail </c:v>
                </c:pt>
                <c:pt idx="3">
                  <c:v>Non, j’ai quitté mon emploi dans ma région d’origine 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0.35</c:v>
                </c:pt>
                <c:pt idx="1">
                  <c:v>0.17</c:v>
                </c:pt>
                <c:pt idx="2">
                  <c:v>0.12</c:v>
                </c:pt>
                <c:pt idx="3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BAD-4B1F-B0B5-0ECC42C616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axId val="285451040"/>
        <c:axId val="285451432"/>
      </c:barChart>
      <c:catAx>
        <c:axId val="28545104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extTo"/>
        <c:crossAx val="285451432"/>
        <c:crosses val="autoZero"/>
        <c:auto val="1"/>
        <c:lblAlgn val="ctr"/>
        <c:lblOffset val="100"/>
        <c:noMultiLvlLbl val="0"/>
      </c:catAx>
      <c:valAx>
        <c:axId val="28545143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2854510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latin typeface="+mj-lt"/>
        </a:defRPr>
      </a:pPr>
      <a:endParaRPr lang="fr-FR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632431506159963"/>
          <c:y val="0"/>
          <c:w val="0.45059791381323533"/>
          <c:h val="0.998858003573660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>
              <a:softEdge rad="12700"/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ACE4"/>
              </a:solidFill>
              <a:ln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1-A134-455D-85EC-BC9A6FE0C519}"/>
              </c:ext>
            </c:extLst>
          </c:dPt>
          <c:dPt>
            <c:idx val="1"/>
            <c:invertIfNegative val="0"/>
            <c:bubble3D val="0"/>
            <c:spPr>
              <a:solidFill>
                <a:srgbClr val="B01F23"/>
              </a:solidFill>
              <a:ln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3-A134-455D-85EC-BC9A6FE0C51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 b="1">
                      <a:solidFill>
                        <a:srgbClr val="00ACE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134-455D-85EC-BC9A6FE0C519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 b="1">
                      <a:solidFill>
                        <a:srgbClr val="B01F23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134-455D-85EC-BC9A6FE0C5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rgbClr val="8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</c:f>
              <c:strCache>
                <c:ptCount val="2"/>
                <c:pt idx="0">
                  <c:v>Plutôt dans une autre région </c:v>
                </c:pt>
                <c:pt idx="1">
                  <c:v>Plutôt dans la même région </c:v>
                </c:pt>
              </c:strCache>
            </c:strRef>
          </c:cat>
          <c:val>
            <c:numRef>
              <c:f>Feuil1!$B$2:$B$3</c:f>
              <c:numCache>
                <c:formatCode>0%</c:formatCode>
                <c:ptCount val="2"/>
                <c:pt idx="0">
                  <c:v>0.08</c:v>
                </c:pt>
                <c:pt idx="1">
                  <c:v>0.92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34-455D-85EC-BC9A6FE0C5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552596232"/>
        <c:axId val="552595840"/>
      </c:barChart>
      <c:valAx>
        <c:axId val="552595840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552596232"/>
        <c:crosses val="autoZero"/>
        <c:crossBetween val="between"/>
      </c:valAx>
      <c:catAx>
        <c:axId val="5525962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  <c:crossAx val="552595840"/>
        <c:crosses val="autoZero"/>
        <c:auto val="1"/>
        <c:lblAlgn val="ctr"/>
        <c:lblOffset val="100"/>
        <c:noMultiLvlLbl val="0"/>
      </c:catAx>
      <c:spPr>
        <a:noFill/>
        <a:ln w="25389">
          <a:noFill/>
        </a:ln>
      </c:spPr>
    </c:plotArea>
    <c:plotVisOnly val="1"/>
    <c:dispBlanksAs val="zero"/>
    <c:showDLblsOverMax val="0"/>
  </c:chart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193315359433956"/>
          <c:y val="7.6162512811194334E-3"/>
          <c:w val="0.49539158118867821"/>
          <c:h val="0.9141054954547117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Tout à fait favorable</c:v>
                </c:pt>
              </c:strCache>
            </c:strRef>
          </c:tx>
          <c:spPr>
            <a:solidFill>
              <a:srgbClr val="26AAE1"/>
            </a:solidFill>
            <a:ln w="9525">
              <a:solidFill>
                <a:prstClr val="white"/>
              </a:solidFill>
            </a:ln>
            <a:effectLst/>
          </c:spPr>
          <c:invertIfNegative val="1"/>
          <c:dPt>
            <c:idx val="0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0-FC9A-4A75-9014-D034CEAEFF36}"/>
              </c:ext>
            </c:extLst>
          </c:dPt>
          <c:dPt>
            <c:idx val="1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1-FC9A-4A75-9014-D034CEAEFF3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Feuil1!$A$2:$A$7</c:f>
              <c:strCache>
                <c:ptCount val="6"/>
                <c:pt idx="0">
                  <c:v>Soumettre les aides aux entreprises au respect de normes environnementales </c:v>
                </c:pt>
                <c:pt idx="1">
                  <c:v>Inscrire dans la loi l’augmentation des salaires en fonction de l’inflation </c:v>
                </c:pt>
                <c:pt idx="2">
                  <c:v>Encadrer les écarts de salaire dans une même entreprise </c:v>
                </c:pt>
                <c:pt idx="3">
                  <c:v>Mettre en œuvre un outil de mesure de l’inclusion en entreprise, au même titre que l’égalité femme-homme </c:v>
                </c:pt>
                <c:pt idx="4">
                  <c:v>Passer à la semaine de 4 jours, sans diminution de salaire ni réduction du temps de travail </c:v>
                </c:pt>
                <c:pt idx="5">
                  <c:v>Rétablir la retraite à taux plein à 60 ans </c:v>
                </c:pt>
              </c:strCache>
            </c:strRef>
          </c:cat>
          <c:val>
            <c:numRef>
              <c:f>Feuil1!$B$2:$B$7</c:f>
              <c:numCache>
                <c:formatCode>0%</c:formatCode>
                <c:ptCount val="6"/>
                <c:pt idx="0">
                  <c:v>0.28999999999999998</c:v>
                </c:pt>
                <c:pt idx="1">
                  <c:v>0.31</c:v>
                </c:pt>
                <c:pt idx="2">
                  <c:v>0.24</c:v>
                </c:pt>
                <c:pt idx="3">
                  <c:v>0.14000000000000001</c:v>
                </c:pt>
                <c:pt idx="4">
                  <c:v>0.24</c:v>
                </c:pt>
                <c:pt idx="5">
                  <c:v>0.21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9525">
                    <a:solidFill>
                      <a:prstClr val="white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2-FC9A-4A75-9014-D034CEAEFF36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Plutôt favorable</c:v>
                </c:pt>
              </c:strCache>
            </c:strRef>
          </c:tx>
          <c:spPr>
            <a:solidFill>
              <a:srgbClr val="26AAE1">
                <a:alpha val="50000"/>
              </a:srgbClr>
            </a:solidFill>
            <a:ln>
              <a:solidFill>
                <a:prstClr val="whit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Feuil1!$A$2:$A$7</c:f>
              <c:strCache>
                <c:ptCount val="6"/>
                <c:pt idx="0">
                  <c:v>Soumettre les aides aux entreprises au respect de normes environnementales </c:v>
                </c:pt>
                <c:pt idx="1">
                  <c:v>Inscrire dans la loi l’augmentation des salaires en fonction de l’inflation </c:v>
                </c:pt>
                <c:pt idx="2">
                  <c:v>Encadrer les écarts de salaire dans une même entreprise </c:v>
                </c:pt>
                <c:pt idx="3">
                  <c:v>Mettre en œuvre un outil de mesure de l’inclusion en entreprise, au même titre que l’égalité femme-homme </c:v>
                </c:pt>
                <c:pt idx="4">
                  <c:v>Passer à la semaine de 4 jours, sans diminution de salaire ni réduction du temps de travail </c:v>
                </c:pt>
                <c:pt idx="5">
                  <c:v>Rétablir la retraite à taux plein à 60 ans </c:v>
                </c:pt>
              </c:strCache>
            </c:strRef>
          </c:cat>
          <c:val>
            <c:numRef>
              <c:f>Feuil1!$C$2:$C$7</c:f>
              <c:numCache>
                <c:formatCode>0%</c:formatCode>
                <c:ptCount val="6"/>
                <c:pt idx="0">
                  <c:v>0.52</c:v>
                </c:pt>
                <c:pt idx="1">
                  <c:v>0.42</c:v>
                </c:pt>
                <c:pt idx="2">
                  <c:v>0.47</c:v>
                </c:pt>
                <c:pt idx="3">
                  <c:v>0.49</c:v>
                </c:pt>
                <c:pt idx="4">
                  <c:v>0.36</c:v>
                </c:pt>
                <c:pt idx="5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C9A-4A75-9014-D034CEAEFF36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Plutôt pas favorable</c:v>
                </c:pt>
              </c:strCache>
            </c:strRef>
          </c:tx>
          <c:spPr>
            <a:solidFill>
              <a:srgbClr val="C00000">
                <a:alpha val="50000"/>
              </a:srgbClr>
            </a:solidFill>
            <a:ln>
              <a:solidFill>
                <a:prstClr val="whit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Feuil1!$A$2:$A$7</c:f>
              <c:strCache>
                <c:ptCount val="6"/>
                <c:pt idx="0">
                  <c:v>Soumettre les aides aux entreprises au respect de normes environnementales </c:v>
                </c:pt>
                <c:pt idx="1">
                  <c:v>Inscrire dans la loi l’augmentation des salaires en fonction de l’inflation </c:v>
                </c:pt>
                <c:pt idx="2">
                  <c:v>Encadrer les écarts de salaire dans une même entreprise </c:v>
                </c:pt>
                <c:pt idx="3">
                  <c:v>Mettre en œuvre un outil de mesure de l’inclusion en entreprise, au même titre que l’égalité femme-homme </c:v>
                </c:pt>
                <c:pt idx="4">
                  <c:v>Passer à la semaine de 4 jours, sans diminution de salaire ni réduction du temps de travail </c:v>
                </c:pt>
                <c:pt idx="5">
                  <c:v>Rétablir la retraite à taux plein à 60 ans </c:v>
                </c:pt>
              </c:strCache>
            </c:strRef>
          </c:cat>
          <c:val>
            <c:numRef>
              <c:f>Feuil1!$D$2:$D$7</c:f>
              <c:numCache>
                <c:formatCode>0%</c:formatCode>
                <c:ptCount val="6"/>
                <c:pt idx="0">
                  <c:v>0.11</c:v>
                </c:pt>
                <c:pt idx="1">
                  <c:v>0.15</c:v>
                </c:pt>
                <c:pt idx="2">
                  <c:v>0.15</c:v>
                </c:pt>
                <c:pt idx="3">
                  <c:v>0.15</c:v>
                </c:pt>
                <c:pt idx="4">
                  <c:v>0.2</c:v>
                </c:pt>
                <c:pt idx="5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9A-4A75-9014-D034CEAEFF36}"/>
            </c:ext>
          </c:extLst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Pas du tout favorable</c:v>
                </c:pt>
              </c:strCache>
            </c:strRef>
          </c:tx>
          <c:spPr>
            <a:solidFill>
              <a:srgbClr val="C00000"/>
            </a:solidFill>
            <a:ln>
              <a:solidFill>
                <a:prstClr val="whit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Feuil1!$A$2:$A$7</c:f>
              <c:strCache>
                <c:ptCount val="6"/>
                <c:pt idx="0">
                  <c:v>Soumettre les aides aux entreprises au respect de normes environnementales </c:v>
                </c:pt>
                <c:pt idx="1">
                  <c:v>Inscrire dans la loi l’augmentation des salaires en fonction de l’inflation </c:v>
                </c:pt>
                <c:pt idx="2">
                  <c:v>Encadrer les écarts de salaire dans une même entreprise </c:v>
                </c:pt>
                <c:pt idx="3">
                  <c:v>Mettre en œuvre un outil de mesure de l’inclusion en entreprise, au même titre que l’égalité femme-homme </c:v>
                </c:pt>
                <c:pt idx="4">
                  <c:v>Passer à la semaine de 4 jours, sans diminution de salaire ni réduction du temps de travail </c:v>
                </c:pt>
                <c:pt idx="5">
                  <c:v>Rétablir la retraite à taux plein à 60 ans </c:v>
                </c:pt>
              </c:strCache>
            </c:strRef>
          </c:cat>
          <c:val>
            <c:numRef>
              <c:f>Feuil1!$E$2:$E$7</c:f>
              <c:numCache>
                <c:formatCode>0%</c:formatCode>
                <c:ptCount val="6"/>
                <c:pt idx="0">
                  <c:v>0.05</c:v>
                </c:pt>
                <c:pt idx="1">
                  <c:v>0.09</c:v>
                </c:pt>
                <c:pt idx="2">
                  <c:v>0.1</c:v>
                </c:pt>
                <c:pt idx="3">
                  <c:v>0.12</c:v>
                </c:pt>
                <c:pt idx="4">
                  <c:v>0.16</c:v>
                </c:pt>
                <c:pt idx="5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C9A-4A75-9014-D034CEAEFF36}"/>
            </c:ext>
          </c:extLst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Vous ne savez pas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Feuil1!$A$2:$A$7</c:f>
              <c:strCache>
                <c:ptCount val="6"/>
                <c:pt idx="0">
                  <c:v>Soumettre les aides aux entreprises au respect de normes environnementales </c:v>
                </c:pt>
                <c:pt idx="1">
                  <c:v>Inscrire dans la loi l’augmentation des salaires en fonction de l’inflation </c:v>
                </c:pt>
                <c:pt idx="2">
                  <c:v>Encadrer les écarts de salaire dans une même entreprise </c:v>
                </c:pt>
                <c:pt idx="3">
                  <c:v>Mettre en œuvre un outil de mesure de l’inclusion en entreprise, au même titre que l’égalité femme-homme </c:v>
                </c:pt>
                <c:pt idx="4">
                  <c:v>Passer à la semaine de 4 jours, sans diminution de salaire ni réduction du temps de travail </c:v>
                </c:pt>
                <c:pt idx="5">
                  <c:v>Rétablir la retraite à taux plein à 60 ans </c:v>
                </c:pt>
              </c:strCache>
            </c:strRef>
          </c:cat>
          <c:val>
            <c:numRef>
              <c:f>Feuil1!$F$2:$F$7</c:f>
              <c:numCache>
                <c:formatCode>0%</c:formatCode>
                <c:ptCount val="6"/>
                <c:pt idx="0">
                  <c:v>0.03</c:v>
                </c:pt>
                <c:pt idx="1">
                  <c:v>0.03</c:v>
                </c:pt>
                <c:pt idx="2">
                  <c:v>0.04</c:v>
                </c:pt>
                <c:pt idx="3">
                  <c:v>0.1</c:v>
                </c:pt>
                <c:pt idx="4">
                  <c:v>0.04</c:v>
                </c:pt>
                <c:pt idx="5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C9A-4A75-9014-D034CEAEFF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88444336"/>
        <c:axId val="288444728"/>
      </c:barChart>
      <c:catAx>
        <c:axId val="2884443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0514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404B56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</a:defRPr>
            </a:pPr>
            <a:endParaRPr lang="fr-FR"/>
          </a:p>
        </c:txPr>
        <c:crossAx val="288444728"/>
        <c:crosses val="autoZero"/>
        <c:auto val="1"/>
        <c:lblAlgn val="ctr"/>
        <c:lblOffset val="1000"/>
        <c:noMultiLvlLbl val="0"/>
      </c:catAx>
      <c:valAx>
        <c:axId val="288444728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28844433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egendEntry>
        <c:idx val="0"/>
        <c:txPr>
          <a:bodyPr/>
          <a:lstStyle/>
          <a:p>
            <a:pPr>
              <a:defRPr sz="1050" b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1050" b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2"/>
        <c:txPr>
          <a:bodyPr/>
          <a:lstStyle/>
          <a:p>
            <a:pPr>
              <a:defRPr sz="1050" b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3"/>
        <c:txPr>
          <a:bodyPr/>
          <a:lstStyle/>
          <a:p>
            <a:pPr>
              <a:defRPr sz="1050" b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7.9294136167498957E-3"/>
          <c:y val="0.9481548150490704"/>
          <c:w val="0.99207058638325007"/>
          <c:h val="5.1845184950929608E-2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050" b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193315359433956"/>
          <c:y val="7.6162512811194334E-3"/>
          <c:w val="0.49539158118867821"/>
          <c:h val="0.9141054954547117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Tout à fait favorable </c:v>
                </c:pt>
              </c:strCache>
            </c:strRef>
          </c:tx>
          <c:spPr>
            <a:solidFill>
              <a:srgbClr val="26AAE1"/>
            </a:solidFill>
            <a:ln w="9525">
              <a:solidFill>
                <a:prstClr val="white"/>
              </a:solidFill>
            </a:ln>
            <a:effectLst/>
          </c:spPr>
          <c:invertIfNegative val="1"/>
          <c:dPt>
            <c:idx val="0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0-DB35-42E3-9115-9535C09EBBF9}"/>
              </c:ext>
            </c:extLst>
          </c:dPt>
          <c:dLbls>
            <c:dLbl>
              <c:idx val="3"/>
              <c:layout>
                <c:manualLayout>
                  <c:x val="8.1394582735478376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fr-FR" sz="1200" b="1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D0-4C4A-A1AF-0C40D84162B9}"/>
                </c:ext>
              </c:extLst>
            </c:dLbl>
            <c:dLbl>
              <c:idx val="4"/>
              <c:layout>
                <c:manualLayout>
                  <c:x val="9.7673499282574048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5536874822309855E-2"/>
                      <c:h val="5.20788802605117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3D0-4C4A-A1AF-0C40D84162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Compléter le système de retraites par répartition au moyen de fonds de pension </c:v>
                </c:pt>
                <c:pt idx="1">
                  <c:v>Repousser l’âge légal du départ à la retraite au-delà de 62 ans </c:v>
                </c:pt>
                <c:pt idx="2">
                  <c:v>Allonger la durée de cotisation </c:v>
                </c:pt>
                <c:pt idx="3">
                  <c:v>Augmenter les cotisations sociales </c:v>
                </c:pt>
                <c:pt idx="4">
                  <c:v>Diminuer le niveau des retraites 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0.12</c:v>
                </c:pt>
                <c:pt idx="1">
                  <c:v>0.1</c:v>
                </c:pt>
                <c:pt idx="2">
                  <c:v>0.08</c:v>
                </c:pt>
                <c:pt idx="3">
                  <c:v>0.03</c:v>
                </c:pt>
                <c:pt idx="4">
                  <c:v>0.03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9525">
                    <a:solidFill>
                      <a:prstClr val="white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1-DB35-42E3-9115-9535C09EBBF9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Plutôt favorable </c:v>
                </c:pt>
              </c:strCache>
            </c:strRef>
          </c:tx>
          <c:spPr>
            <a:solidFill>
              <a:srgbClr val="26AAE1">
                <a:alpha val="50000"/>
              </a:srgbClr>
            </a:solidFill>
            <a:ln>
              <a:solidFill>
                <a:prstClr val="white"/>
              </a:solidFill>
            </a:ln>
            <a:effectLst/>
          </c:spPr>
          <c:invertIfNegative val="0"/>
          <c:dLbls>
            <c:dLbl>
              <c:idx val="4"/>
              <c:layout>
                <c:manualLayout>
                  <c:x val="1.6278916547095675E-2"/>
                  <c:y val="6.9700270251181184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3D0-4C4A-A1AF-0C40D84162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Compléter le système de retraites par répartition au moyen de fonds de pension </c:v>
                </c:pt>
                <c:pt idx="1">
                  <c:v>Repousser l’âge légal du départ à la retraite au-delà de 62 ans </c:v>
                </c:pt>
                <c:pt idx="2">
                  <c:v>Allonger la durée de cotisation </c:v>
                </c:pt>
                <c:pt idx="3">
                  <c:v>Augmenter les cotisations sociales </c:v>
                </c:pt>
                <c:pt idx="4">
                  <c:v>Diminuer le niveau des retraites </c:v>
                </c:pt>
              </c:strCache>
            </c:strRef>
          </c:cat>
          <c:val>
            <c:numRef>
              <c:f>Feuil1!$C$2:$C$6</c:f>
              <c:numCache>
                <c:formatCode>0%</c:formatCode>
                <c:ptCount val="5"/>
                <c:pt idx="0">
                  <c:v>0.43</c:v>
                </c:pt>
                <c:pt idx="1">
                  <c:v>0.28000000000000003</c:v>
                </c:pt>
                <c:pt idx="2">
                  <c:v>0.28000000000000003</c:v>
                </c:pt>
                <c:pt idx="3">
                  <c:v>0.22</c:v>
                </c:pt>
                <c:pt idx="4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35-42E3-9115-9535C09EBBF9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Plutôt pas favorable</c:v>
                </c:pt>
              </c:strCache>
            </c:strRef>
          </c:tx>
          <c:spPr>
            <a:solidFill>
              <a:srgbClr val="C00000">
                <a:alpha val="50000"/>
              </a:srgbClr>
            </a:solidFill>
            <a:ln>
              <a:solidFill>
                <a:prstClr val="whit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Compléter le système de retraites par répartition au moyen de fonds de pension </c:v>
                </c:pt>
                <c:pt idx="1">
                  <c:v>Repousser l’âge légal du départ à la retraite au-delà de 62 ans </c:v>
                </c:pt>
                <c:pt idx="2">
                  <c:v>Allonger la durée de cotisation </c:v>
                </c:pt>
                <c:pt idx="3">
                  <c:v>Augmenter les cotisations sociales </c:v>
                </c:pt>
                <c:pt idx="4">
                  <c:v>Diminuer le niveau des retraites </c:v>
                </c:pt>
              </c:strCache>
            </c:strRef>
          </c:cat>
          <c:val>
            <c:numRef>
              <c:f>Feuil1!$D$2:$D$6</c:f>
              <c:numCache>
                <c:formatCode>0%</c:formatCode>
                <c:ptCount val="5"/>
                <c:pt idx="0">
                  <c:v>0.17</c:v>
                </c:pt>
                <c:pt idx="1">
                  <c:v>0.25</c:v>
                </c:pt>
                <c:pt idx="2">
                  <c:v>0.3</c:v>
                </c:pt>
                <c:pt idx="3">
                  <c:v>0.42</c:v>
                </c:pt>
                <c:pt idx="4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B35-42E3-9115-9535C09EBBF9}"/>
            </c:ext>
          </c:extLst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Pas du tout favorable</c:v>
                </c:pt>
              </c:strCache>
            </c:strRef>
          </c:tx>
          <c:spPr>
            <a:solidFill>
              <a:srgbClr val="C00000"/>
            </a:solidFill>
            <a:ln>
              <a:solidFill>
                <a:prstClr val="whit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Compléter le système de retraites par répartition au moyen de fonds de pension </c:v>
                </c:pt>
                <c:pt idx="1">
                  <c:v>Repousser l’âge légal du départ à la retraite au-delà de 62 ans </c:v>
                </c:pt>
                <c:pt idx="2">
                  <c:v>Allonger la durée de cotisation </c:v>
                </c:pt>
                <c:pt idx="3">
                  <c:v>Augmenter les cotisations sociales </c:v>
                </c:pt>
                <c:pt idx="4">
                  <c:v>Diminuer le niveau des retraites </c:v>
                </c:pt>
              </c:strCache>
            </c:strRef>
          </c:cat>
          <c:val>
            <c:numRef>
              <c:f>Feuil1!$E$2:$E$6</c:f>
              <c:numCache>
                <c:formatCode>0%</c:formatCode>
                <c:ptCount val="5"/>
                <c:pt idx="0">
                  <c:v>0.16</c:v>
                </c:pt>
                <c:pt idx="1">
                  <c:v>0.32</c:v>
                </c:pt>
                <c:pt idx="2">
                  <c:v>0.28000000000000003</c:v>
                </c:pt>
                <c:pt idx="3">
                  <c:v>0.28999999999999998</c:v>
                </c:pt>
                <c:pt idx="4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35-42E3-9115-9535C09EBBF9}"/>
            </c:ext>
          </c:extLst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Vous ne savez pas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Feuil1!$A$2:$A$6</c:f>
              <c:strCache>
                <c:ptCount val="5"/>
                <c:pt idx="0">
                  <c:v>Compléter le système de retraites par répartition au moyen de fonds de pension </c:v>
                </c:pt>
                <c:pt idx="1">
                  <c:v>Repousser l’âge légal du départ à la retraite au-delà de 62 ans </c:v>
                </c:pt>
                <c:pt idx="2">
                  <c:v>Allonger la durée de cotisation </c:v>
                </c:pt>
                <c:pt idx="3">
                  <c:v>Augmenter les cotisations sociales </c:v>
                </c:pt>
                <c:pt idx="4">
                  <c:v>Diminuer le niveau des retraites </c:v>
                </c:pt>
              </c:strCache>
            </c:strRef>
          </c:cat>
          <c:val>
            <c:numRef>
              <c:f>Feuil1!$F$2:$F$6</c:f>
              <c:numCache>
                <c:formatCode>0%</c:formatCode>
                <c:ptCount val="5"/>
                <c:pt idx="0">
                  <c:v>0.12</c:v>
                </c:pt>
                <c:pt idx="1">
                  <c:v>0.05</c:v>
                </c:pt>
                <c:pt idx="2">
                  <c:v>0.06</c:v>
                </c:pt>
                <c:pt idx="3">
                  <c:v>0.04</c:v>
                </c:pt>
                <c:pt idx="4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B35-42E3-9115-9535C09EBB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88444336"/>
        <c:axId val="288444728"/>
      </c:barChart>
      <c:catAx>
        <c:axId val="2884443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0514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404B56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</a:defRPr>
            </a:pPr>
            <a:endParaRPr lang="fr-FR"/>
          </a:p>
        </c:txPr>
        <c:crossAx val="288444728"/>
        <c:crosses val="autoZero"/>
        <c:auto val="1"/>
        <c:lblAlgn val="ctr"/>
        <c:lblOffset val="1000"/>
        <c:noMultiLvlLbl val="0"/>
      </c:catAx>
      <c:valAx>
        <c:axId val="288444728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28844433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egendEntry>
        <c:idx val="0"/>
        <c:txPr>
          <a:bodyPr/>
          <a:lstStyle/>
          <a:p>
            <a:pPr>
              <a:defRPr sz="1050" b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1050" b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2"/>
        <c:txPr>
          <a:bodyPr/>
          <a:lstStyle/>
          <a:p>
            <a:pPr>
              <a:defRPr sz="1050" b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3"/>
        <c:txPr>
          <a:bodyPr/>
          <a:lstStyle/>
          <a:p>
            <a:pPr>
              <a:defRPr sz="1050" b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8.9896919849536683E-2"/>
          <c:y val="0.9481548150490704"/>
          <c:w val="0.91010308015046326"/>
          <c:h val="5.1845184950929608E-2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050" b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632431506159963"/>
          <c:y val="0"/>
          <c:w val="0.45059791381323533"/>
          <c:h val="0.998858003573660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>
              <a:softEdge rad="12700"/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26AAE1"/>
              </a:solidFill>
              <a:ln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1-9ED0-4959-9386-DAFDE1BA6669}"/>
              </c:ext>
            </c:extLst>
          </c:dPt>
          <c:dPt>
            <c:idx val="1"/>
            <c:invertIfNegative val="0"/>
            <c:bubble3D val="0"/>
            <c:spPr>
              <a:solidFill>
                <a:srgbClr val="A50021"/>
              </a:solidFill>
              <a:ln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3-9ED0-4959-9386-DAFDE1BA666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 b="1">
                      <a:solidFill>
                        <a:srgbClr val="26AAE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ED0-4959-9386-DAFDE1BA66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rgbClr val="8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</c:f>
              <c:strCache>
                <c:ptCount val="2"/>
                <c:pt idx="0">
                  <c:v>Votre métier est plutôt amené à se transformer </c:v>
                </c:pt>
                <c:pt idx="1">
                  <c:v>Votre métier est plutôt amené à disparaître </c:v>
                </c:pt>
              </c:strCache>
            </c:strRef>
          </c:cat>
          <c:val>
            <c:numRef>
              <c:f>Feuil1!$B$2:$B$3</c:f>
              <c:numCache>
                <c:formatCode>0%</c:formatCode>
                <c:ptCount val="2"/>
                <c:pt idx="0">
                  <c:v>0.95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ED0-4959-9386-DAFDE1BA66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552596232"/>
        <c:axId val="552595840"/>
      </c:barChart>
      <c:valAx>
        <c:axId val="552595840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552596232"/>
        <c:crosses val="autoZero"/>
        <c:crossBetween val="between"/>
      </c:valAx>
      <c:catAx>
        <c:axId val="5525962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  <c:crossAx val="552595840"/>
        <c:crosses val="autoZero"/>
        <c:auto val="1"/>
        <c:lblAlgn val="ctr"/>
        <c:lblOffset val="100"/>
        <c:noMultiLvlLbl val="0"/>
      </c:catAx>
      <c:spPr>
        <a:noFill/>
        <a:ln w="25389">
          <a:noFill/>
        </a:ln>
      </c:spPr>
    </c:plotArea>
    <c:plotVisOnly val="1"/>
    <c:dispBlanksAs val="zero"/>
    <c:showDLblsOverMax val="0"/>
  </c:chart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389331240417899"/>
          <c:y val="0"/>
          <c:w val="0.55632354846698495"/>
          <c:h val="0.998858003573660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B01F23"/>
            </a:solidFill>
            <a:ln>
              <a:noFill/>
            </a:ln>
            <a:effectLst>
              <a:softEdge rad="12700"/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26AAE1"/>
              </a:solidFill>
              <a:ln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1-EC74-4F75-8A9F-F2A9707DF8A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C74-4F75-8A9F-F2A9707DF8A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EC74-4F75-8A9F-F2A9707DF8AE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EC74-4F75-8A9F-F2A9707DF8A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 b="1">
                      <a:solidFill>
                        <a:srgbClr val="26AAE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C74-4F75-8A9F-F2A9707DF8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solidFill>
                      <a:srgbClr val="B01F23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</c:f>
              <c:strCache>
                <c:ptCount val="2"/>
                <c:pt idx="0">
                  <c:v>Se transformer </c:v>
                </c:pt>
                <c:pt idx="1">
                  <c:v>Disparaître </c:v>
                </c:pt>
              </c:strCache>
            </c:strRef>
          </c:cat>
          <c:val>
            <c:numRef>
              <c:f>Feuil1!$B$2:$B$3</c:f>
              <c:numCache>
                <c:formatCode>0%</c:formatCode>
                <c:ptCount val="2"/>
                <c:pt idx="0">
                  <c:v>0.95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C74-4F75-8A9F-F2A9707DF8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795924872"/>
        <c:axId val="795920168"/>
      </c:barChart>
      <c:valAx>
        <c:axId val="795920168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795924872"/>
        <c:crosses val="autoZero"/>
        <c:crossBetween val="between"/>
      </c:valAx>
      <c:catAx>
        <c:axId val="79592487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  <c:crossAx val="795920168"/>
        <c:crosses val="autoZero"/>
        <c:auto val="1"/>
        <c:lblAlgn val="ctr"/>
        <c:lblOffset val="100"/>
        <c:noMultiLvlLbl val="0"/>
      </c:catAx>
      <c:spPr>
        <a:noFill/>
        <a:ln w="25389">
          <a:noFill/>
        </a:ln>
      </c:spPr>
    </c:plotArea>
    <c:plotVisOnly val="1"/>
    <c:dispBlanksAs val="zero"/>
    <c:showDLblsOverMax val="0"/>
  </c:chart>
  <c:spPr>
    <a:ln>
      <a:solidFill>
        <a:schemeClr val="bg1">
          <a:lumMod val="75000"/>
        </a:schemeClr>
      </a:solidFill>
    </a:ln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193315359433956"/>
          <c:y val="7.6162512811194334E-3"/>
          <c:w val="0.49539158118867821"/>
          <c:h val="0.9141054954547117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Tout à fait d’accord</c:v>
                </c:pt>
              </c:strCache>
            </c:strRef>
          </c:tx>
          <c:spPr>
            <a:solidFill>
              <a:srgbClr val="26AAE1"/>
            </a:solidFill>
            <a:ln w="9525">
              <a:solidFill>
                <a:prstClr val="white"/>
              </a:solidFill>
            </a:ln>
            <a:effectLst/>
          </c:spPr>
          <c:invertIfNegative val="1"/>
          <c:dPt>
            <c:idx val="0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0-D40F-4443-82B0-9E6958F94592}"/>
              </c:ext>
            </c:extLst>
          </c:dPt>
          <c:dPt>
            <c:idx val="1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1-D40F-4443-82B0-9E6958F9459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La contribution financière des cadres à la société est importante (cotisations, impôts…) </c:v>
                </c:pt>
                <c:pt idx="1">
                  <c:v>Les cadres sont les maillons forts de l’entreprise </c:v>
                </c:pt>
                <c:pt idx="2">
                  <c:v>Les cadres sont les forces vives de la nation </c:v>
                </c:pt>
                <c:pt idx="3">
                  <c:v>La société reconnait à sa juste valeur la contribution des cadres </c:v>
                </c:pt>
                <c:pt idx="4">
                  <c:v>La société française est à l’écoute des besoins de ses cadres 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0.43</c:v>
                </c:pt>
                <c:pt idx="1">
                  <c:v>0.16</c:v>
                </c:pt>
                <c:pt idx="2">
                  <c:v>0.14000000000000001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9525">
                    <a:solidFill>
                      <a:prstClr val="white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2-D40F-4443-82B0-9E6958F94592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Plutôt d’accord</c:v>
                </c:pt>
              </c:strCache>
            </c:strRef>
          </c:tx>
          <c:spPr>
            <a:solidFill>
              <a:srgbClr val="26AAE1">
                <a:alpha val="50000"/>
              </a:srgbClr>
            </a:solidFill>
            <a:ln>
              <a:solidFill>
                <a:prstClr val="whit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La contribution financière des cadres à la société est importante (cotisations, impôts…) </c:v>
                </c:pt>
                <c:pt idx="1">
                  <c:v>Les cadres sont les maillons forts de l’entreprise </c:v>
                </c:pt>
                <c:pt idx="2">
                  <c:v>Les cadres sont les forces vives de la nation </c:v>
                </c:pt>
                <c:pt idx="3">
                  <c:v>La société reconnait à sa juste valeur la contribution des cadres </c:v>
                </c:pt>
                <c:pt idx="4">
                  <c:v>La société française est à l’écoute des besoins de ses cadres </c:v>
                </c:pt>
              </c:strCache>
            </c:strRef>
          </c:cat>
          <c:val>
            <c:numRef>
              <c:f>Feuil1!$C$2:$C$6</c:f>
              <c:numCache>
                <c:formatCode>0%</c:formatCode>
                <c:ptCount val="5"/>
                <c:pt idx="0">
                  <c:v>0.49</c:v>
                </c:pt>
                <c:pt idx="1">
                  <c:v>0.54</c:v>
                </c:pt>
                <c:pt idx="2">
                  <c:v>0.49</c:v>
                </c:pt>
                <c:pt idx="3">
                  <c:v>0.38</c:v>
                </c:pt>
                <c:pt idx="4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40F-4443-82B0-9E6958F94592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Plutôt pas d’accord</c:v>
                </c:pt>
              </c:strCache>
            </c:strRef>
          </c:tx>
          <c:spPr>
            <a:solidFill>
              <a:srgbClr val="C00000">
                <a:alpha val="50000"/>
              </a:srgbClr>
            </a:solidFill>
            <a:ln>
              <a:solidFill>
                <a:prstClr val="whit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La contribution financière des cadres à la société est importante (cotisations, impôts…) </c:v>
                </c:pt>
                <c:pt idx="1">
                  <c:v>Les cadres sont les maillons forts de l’entreprise </c:v>
                </c:pt>
                <c:pt idx="2">
                  <c:v>Les cadres sont les forces vives de la nation </c:v>
                </c:pt>
                <c:pt idx="3">
                  <c:v>La société reconnait à sa juste valeur la contribution des cadres </c:v>
                </c:pt>
                <c:pt idx="4">
                  <c:v>La société française est à l’écoute des besoins de ses cadres </c:v>
                </c:pt>
              </c:strCache>
            </c:strRef>
          </c:cat>
          <c:val>
            <c:numRef>
              <c:f>Feuil1!$D$2:$D$6</c:f>
              <c:numCache>
                <c:formatCode>0%</c:formatCode>
                <c:ptCount val="5"/>
                <c:pt idx="0">
                  <c:v>7.0000000000000007E-2</c:v>
                </c:pt>
                <c:pt idx="1">
                  <c:v>0.27</c:v>
                </c:pt>
                <c:pt idx="2">
                  <c:v>0.33</c:v>
                </c:pt>
                <c:pt idx="3">
                  <c:v>0.47</c:v>
                </c:pt>
                <c:pt idx="4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40F-4443-82B0-9E6958F94592}"/>
            </c:ext>
          </c:extLst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Pas du tout d’accord</c:v>
                </c:pt>
              </c:strCache>
            </c:strRef>
          </c:tx>
          <c:spPr>
            <a:solidFill>
              <a:srgbClr val="C00000"/>
            </a:solidFill>
            <a:ln>
              <a:solidFill>
                <a:prstClr val="whit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Feuil1!$A$2:$A$6</c:f>
              <c:strCache>
                <c:ptCount val="5"/>
                <c:pt idx="0">
                  <c:v>La contribution financière des cadres à la société est importante (cotisations, impôts…) </c:v>
                </c:pt>
                <c:pt idx="1">
                  <c:v>Les cadres sont les maillons forts de l’entreprise </c:v>
                </c:pt>
                <c:pt idx="2">
                  <c:v>Les cadres sont les forces vives de la nation </c:v>
                </c:pt>
                <c:pt idx="3">
                  <c:v>La société reconnait à sa juste valeur la contribution des cadres </c:v>
                </c:pt>
                <c:pt idx="4">
                  <c:v>La société française est à l’écoute des besoins de ses cadres </c:v>
                </c:pt>
              </c:strCache>
            </c:strRef>
          </c:cat>
          <c:val>
            <c:numRef>
              <c:f>Feuil1!$E$2:$E$6</c:f>
              <c:numCache>
                <c:formatCode>0%</c:formatCode>
                <c:ptCount val="5"/>
                <c:pt idx="0">
                  <c:v>0.01</c:v>
                </c:pt>
                <c:pt idx="1">
                  <c:v>0.03</c:v>
                </c:pt>
                <c:pt idx="2">
                  <c:v>0.04</c:v>
                </c:pt>
                <c:pt idx="3">
                  <c:v>0.1</c:v>
                </c:pt>
                <c:pt idx="4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40F-4443-82B0-9E6958F945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88444336"/>
        <c:axId val="288444728"/>
      </c:barChart>
      <c:catAx>
        <c:axId val="2884443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0514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404B56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</a:defRPr>
            </a:pPr>
            <a:endParaRPr lang="fr-FR"/>
          </a:p>
        </c:txPr>
        <c:crossAx val="288444728"/>
        <c:crosses val="autoZero"/>
        <c:auto val="1"/>
        <c:lblAlgn val="ctr"/>
        <c:lblOffset val="1000"/>
        <c:noMultiLvlLbl val="0"/>
      </c:catAx>
      <c:valAx>
        <c:axId val="288444728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28844433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egendEntry>
        <c:idx val="0"/>
        <c:txPr>
          <a:bodyPr/>
          <a:lstStyle/>
          <a:p>
            <a:pPr>
              <a:defRPr sz="1050" b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1050" b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2"/>
        <c:txPr>
          <a:bodyPr/>
          <a:lstStyle/>
          <a:p>
            <a:pPr>
              <a:defRPr sz="1050" b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3"/>
        <c:txPr>
          <a:bodyPr/>
          <a:lstStyle/>
          <a:p>
            <a:pPr>
              <a:defRPr sz="1050" b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0.4154752582354817"/>
          <c:y val="0.9481548150490704"/>
          <c:w val="0.5845247417645183"/>
          <c:h val="5.1845184950929608E-2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050" b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8084411216390223E-2"/>
          <c:y val="2.0958211679806139E-2"/>
          <c:w val="0.93191549911521887"/>
          <c:h val="0.978986004790578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Colonne2</c:v>
                </c:pt>
              </c:strCache>
            </c:strRef>
          </c:tx>
          <c:spPr>
            <a:solidFill>
              <a:srgbClr val="26AAE1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6779E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81-4815-8B9C-F31DC59F96C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F81-4815-8B9C-F31DC59F96C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AF81-4815-8B9C-F31DC59F96C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AF81-4815-8B9C-F31DC59F96C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AF81-4815-8B9C-F31DC59F96C5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AF81-4815-8B9C-F31DC59F96C5}"/>
              </c:ext>
            </c:extLst>
          </c:dPt>
          <c:dPt>
            <c:idx val="7"/>
            <c:invertIfNegative val="0"/>
            <c:bubble3D val="0"/>
            <c:spPr>
              <a:solidFill>
                <a:srgbClr val="B01F23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AF81-4815-8B9C-F31DC59F96C5}"/>
              </c:ext>
            </c:extLst>
          </c:dPt>
          <c:dLbls>
            <c:dLbl>
              <c:idx val="0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800" b="1">
                        <a:solidFill>
                          <a:srgbClr val="16779E"/>
                        </a:solidFill>
                        <a:latin typeface="Calibri" panose="020F0502020204030204" pitchFamily="34" charset="0"/>
                      </a:defRPr>
                    </a:pPr>
                    <a:r>
                      <a:rPr lang="en-US" dirty="0"/>
                      <a:t>90%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F81-4815-8B9C-F31DC59F96C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6%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F81-4815-8B9C-F31DC59F96C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19%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AF81-4815-8B9C-F31DC59F96C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34%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AF81-4815-8B9C-F31DC59F96C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21%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AF81-4815-8B9C-F31DC59F96C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AF81-4815-8B9C-F31DC59F96C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28F1-4516-A6E3-4094EE5132F8}"/>
                </c:ext>
              </c:extLst>
            </c:dLbl>
            <c:dLbl>
              <c:idx val="7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800" b="1">
                        <a:solidFill>
                          <a:srgbClr val="B01F23"/>
                        </a:solidFill>
                        <a:latin typeface="Calibri" panose="020F0502020204030204" pitchFamily="34" charset="0"/>
                      </a:defRPr>
                    </a:pPr>
                    <a:r>
                      <a:rPr lang="en-US" dirty="0"/>
                      <a:t>10%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AF81-4815-8B9C-F31DC59F96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rgbClr val="26AAE1"/>
                    </a:solidFill>
                    <a:latin typeface="Calibri" panose="020F0502020204030204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Feuil1!$A$2:$A$9</c:f>
              <c:strCache>
                <c:ptCount val="8"/>
                <c:pt idx="0">
                  <c:v>TOTAL Souhaite télétravailler </c:v>
                </c:pt>
                <c:pt idx="1">
                  <c:v>Moins d’un jour par semaine </c:v>
                </c:pt>
                <c:pt idx="2">
                  <c:v>Au moins 1 jour par semaine </c:v>
                </c:pt>
                <c:pt idx="3">
                  <c:v>Au moins 2 jours par semaine </c:v>
                </c:pt>
                <c:pt idx="4">
                  <c:v>Au moins 3 jours par semaine </c:v>
                </c:pt>
                <c:pt idx="5">
                  <c:v>Au moins 4 jours par semaine </c:v>
                </c:pt>
                <c:pt idx="6">
                  <c:v>5 jours par semaine </c:v>
                </c:pt>
                <c:pt idx="7">
                  <c:v>Vous ne souhaitez pas télétravailler </c:v>
                </c:pt>
              </c:strCache>
            </c:strRef>
          </c:cat>
          <c:val>
            <c:numRef>
              <c:f>Feuil1!$B$2:$B$9</c:f>
              <c:numCache>
                <c:formatCode>0%</c:formatCode>
                <c:ptCount val="8"/>
                <c:pt idx="0">
                  <c:v>-0.9</c:v>
                </c:pt>
                <c:pt idx="1">
                  <c:v>-0.06</c:v>
                </c:pt>
                <c:pt idx="2">
                  <c:v>-0.19</c:v>
                </c:pt>
                <c:pt idx="3">
                  <c:v>-0.34</c:v>
                </c:pt>
                <c:pt idx="4">
                  <c:v>-0.21</c:v>
                </c:pt>
                <c:pt idx="5">
                  <c:v>-0.04</c:v>
                </c:pt>
                <c:pt idx="6">
                  <c:v>-0.06</c:v>
                </c:pt>
                <c:pt idx="7">
                  <c:v>-0.1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F81-4815-8B9C-F31DC59F96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axId val="285451040"/>
        <c:axId val="285451432"/>
      </c:barChart>
      <c:catAx>
        <c:axId val="28545104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extTo"/>
        <c:crossAx val="285451432"/>
        <c:crosses val="autoZero"/>
        <c:auto val="1"/>
        <c:lblAlgn val="ctr"/>
        <c:lblOffset val="100"/>
        <c:noMultiLvlLbl val="0"/>
      </c:catAx>
      <c:valAx>
        <c:axId val="28545143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2854510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latin typeface="+mj-lt"/>
        </a:defRPr>
      </a:pPr>
      <a:endParaRPr lang="fr-FR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2.0958119225457726E-2"/>
          <c:w val="0.875"/>
          <c:h val="0.978986004790578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Colonne2</c:v>
                </c:pt>
              </c:strCache>
            </c:strRef>
          </c:tx>
          <c:spPr>
            <a:solidFill>
              <a:srgbClr val="26AAE1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6779E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150-4E3C-BA2E-622C389FCB1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150-4E3C-BA2E-622C389FCB1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150-4E3C-BA2E-622C389FCB1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150-4E3C-BA2E-622C389FCB1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6150-4E3C-BA2E-622C389FCB19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6150-4E3C-BA2E-622C389FCB19}"/>
              </c:ext>
            </c:extLst>
          </c:dPt>
          <c:dPt>
            <c:idx val="7"/>
            <c:invertIfNegative val="0"/>
            <c:bubble3D val="0"/>
            <c:spPr>
              <a:solidFill>
                <a:srgbClr val="B01F23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6150-4E3C-BA2E-622C389FCB1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 b="1">
                      <a:solidFill>
                        <a:srgbClr val="16779E"/>
                      </a:solidFill>
                      <a:latin typeface="Calibri" panose="020F0502020204030204" pitchFamily="34" charset="0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150-4E3C-BA2E-622C389FCB19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 b="1">
                      <a:solidFill>
                        <a:srgbClr val="B01F23"/>
                      </a:solidFill>
                      <a:latin typeface="Calibri" panose="020F0502020204030204" pitchFamily="34" charset="0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6150-4E3C-BA2E-622C389FCB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rgbClr val="26AAE1"/>
                    </a:solidFill>
                    <a:latin typeface="Calibri" panose="020F0502020204030204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Feuil1!$A$2:$A$9</c:f>
              <c:strCache>
                <c:ptCount val="8"/>
                <c:pt idx="0">
                  <c:v>TOTAL Il existe une politique spécifique dans l'entreprise</c:v>
                </c:pt>
                <c:pt idx="1">
                  <c:v>Moins d’un jour par semaine </c:v>
                </c:pt>
                <c:pt idx="2">
                  <c:v>1 jour par semaine </c:v>
                </c:pt>
                <c:pt idx="3">
                  <c:v>2 jours par semaine </c:v>
                </c:pt>
                <c:pt idx="4">
                  <c:v>3 jours par semaine </c:v>
                </c:pt>
                <c:pt idx="5">
                  <c:v>4 jours par semaine </c:v>
                </c:pt>
                <c:pt idx="6">
                  <c:v>5 jours par semaine </c:v>
                </c:pt>
                <c:pt idx="7">
                  <c:v>Il n'y a pas de politique spécifique dans l'entreprise, cela varie</c:v>
                </c:pt>
              </c:strCache>
            </c:strRef>
          </c:cat>
          <c:val>
            <c:numRef>
              <c:f>Feuil1!$B$2:$B$9</c:f>
              <c:numCache>
                <c:formatCode>0%</c:formatCode>
                <c:ptCount val="8"/>
                <c:pt idx="0">
                  <c:v>0.5</c:v>
                </c:pt>
                <c:pt idx="1">
                  <c:v>0.02</c:v>
                </c:pt>
                <c:pt idx="2">
                  <c:v>0.09</c:v>
                </c:pt>
                <c:pt idx="3">
                  <c:v>0.2</c:v>
                </c:pt>
                <c:pt idx="4">
                  <c:v>0.15</c:v>
                </c:pt>
                <c:pt idx="5">
                  <c:v>0.01</c:v>
                </c:pt>
                <c:pt idx="6">
                  <c:v>0.03</c:v>
                </c:pt>
                <c:pt idx="7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150-4E3C-BA2E-622C389FCB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axId val="285451040"/>
        <c:axId val="285451432"/>
      </c:barChart>
      <c:catAx>
        <c:axId val="28545104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extTo"/>
        <c:crossAx val="285451432"/>
        <c:crosses val="autoZero"/>
        <c:auto val="1"/>
        <c:lblAlgn val="ctr"/>
        <c:lblOffset val="100"/>
        <c:noMultiLvlLbl val="0"/>
      </c:catAx>
      <c:valAx>
        <c:axId val="28545143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2854510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latin typeface="+mj-lt"/>
        </a:defRPr>
      </a:pPr>
      <a:endParaRPr lang="fr-FR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8084411216390223E-2"/>
          <c:y val="2.0958211679806139E-2"/>
          <c:w val="0.93191549911521887"/>
          <c:h val="0.978986004790578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Colonne2</c:v>
                </c:pt>
              </c:strCache>
            </c:strRef>
          </c:tx>
          <c:spPr>
            <a:solidFill>
              <a:srgbClr val="26AAE1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01F23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81-4815-8B9C-F31DC59F96C5}"/>
              </c:ext>
            </c:extLst>
          </c:dPt>
          <c:dPt>
            <c:idx val="1"/>
            <c:invertIfNegative val="0"/>
            <c:bubble3D val="0"/>
            <c:spPr>
              <a:solidFill>
                <a:srgbClr val="16779E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F81-4815-8B9C-F31DC59F96C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AF81-4815-8B9C-F31DC59F96C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AF81-4815-8B9C-F31DC59F96C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AF81-4815-8B9C-F31DC59F96C5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AF81-4815-8B9C-F31DC59F96C5}"/>
              </c:ext>
            </c:extLst>
          </c:dPt>
          <c:dPt>
            <c:idx val="7"/>
            <c:invertIfNegative val="0"/>
            <c:bubble3D val="0"/>
            <c:spPr>
              <a:solidFill>
                <a:srgbClr val="B01F23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AF81-4815-8B9C-F31DC59F96C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703997EE-ED2C-4685-A95B-F6D41D7A463D}" type="VALUE">
                      <a:rPr lang="en-US" sz="1800" b="1">
                        <a:solidFill>
                          <a:srgbClr val="C00000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F81-4815-8B9C-F31DC59F96C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73C569E-685B-4276-A413-16EE8DFD5452}" type="VALUE">
                      <a:rPr lang="en-US">
                        <a:solidFill>
                          <a:srgbClr val="16779E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AF81-4815-8B9C-F31DC59F96C5}"/>
                </c:ext>
              </c:extLst>
            </c:dLbl>
            <c:dLbl>
              <c:idx val="2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800" b="1">
                        <a:solidFill>
                          <a:srgbClr val="26AAE1"/>
                        </a:solidFill>
                      </a:defRPr>
                    </a:pPr>
                    <a:fld id="{7BAC6605-2A76-4A0D-AB74-B9699EC4F07A}" type="VALUE">
                      <a:rPr lang="en-US">
                        <a:solidFill>
                          <a:srgbClr val="26AAE1"/>
                        </a:solidFill>
                      </a:rPr>
                      <a:pPr>
                        <a:defRPr sz="1800" b="1">
                          <a:solidFill>
                            <a:srgbClr val="26AAE1"/>
                          </a:solidFill>
                        </a:defRPr>
                      </a:pPr>
                      <a:t>[VALEUR]</a:t>
                    </a:fld>
                    <a:endParaRPr lang="fr-FR"/>
                  </a:p>
                </c:rich>
              </c:tx>
              <c:numFmt formatCode="#,##0%;[Black]#,##0%" sourceLinked="0"/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AF81-4815-8B9C-F31DC59F96C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5AE03FB-D6FA-4E52-856F-0D9D2149495E}" type="VALUE">
                      <a:rPr lang="en-US">
                        <a:solidFill>
                          <a:srgbClr val="26AAE1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AF81-4815-8B9C-F31DC59F96C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3E9C7D6B-E28D-4540-83D0-B08A859167AD}" type="VALUE">
                      <a:rPr lang="en-US">
                        <a:solidFill>
                          <a:srgbClr val="26AAE1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F81-4815-8B9C-F31DC59F96C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74328A1-A69D-417E-AEB9-87CB7B145057}" type="VALUE">
                      <a:rPr lang="en-US">
                        <a:solidFill>
                          <a:srgbClr val="26AAE1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F81-4815-8B9C-F31DC59F96C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DA4E2D20-3BF7-4921-89EF-266299F6111D}" type="VALUE">
                      <a:rPr lang="en-US">
                        <a:solidFill>
                          <a:srgbClr val="26AAE1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28F1-4516-A6E3-4094EE5132F8}"/>
                </c:ext>
              </c:extLst>
            </c:dLbl>
            <c:numFmt formatCode="#,##0%;[Black]#,##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Feuil1!$A$2:$A$8</c:f>
              <c:strCache>
                <c:ptCount val="7"/>
                <c:pt idx="0">
                  <c:v>Aucune augmentation </c:v>
                </c:pt>
                <c:pt idx="1">
                  <c:v>TOTAL Souhaite une augmentation </c:v>
                </c:pt>
                <c:pt idx="2">
                  <c:v>Moins de 1% </c:v>
                </c:pt>
                <c:pt idx="3">
                  <c:v>De 1 à moins de 2% </c:v>
                </c:pt>
                <c:pt idx="4">
                  <c:v>De 2 à moins de 3% </c:v>
                </c:pt>
                <c:pt idx="5">
                  <c:v>De 3 à moins de 4% </c:v>
                </c:pt>
                <c:pt idx="6">
                  <c:v>Plus de 4% </c:v>
                </c:pt>
              </c:strCache>
            </c:strRef>
          </c:cat>
          <c:val>
            <c:numRef>
              <c:f>Feuil1!$B$2:$B$8</c:f>
              <c:numCache>
                <c:formatCode>0%</c:formatCode>
                <c:ptCount val="7"/>
                <c:pt idx="0">
                  <c:v>-0.06</c:v>
                </c:pt>
                <c:pt idx="1">
                  <c:v>-0.94</c:v>
                </c:pt>
                <c:pt idx="2">
                  <c:v>-0.02</c:v>
                </c:pt>
                <c:pt idx="3">
                  <c:v>-0.11</c:v>
                </c:pt>
                <c:pt idx="4">
                  <c:v>-0.28000000000000003</c:v>
                </c:pt>
                <c:pt idx="5">
                  <c:v>-0.16</c:v>
                </c:pt>
                <c:pt idx="6">
                  <c:v>-0.37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F81-4815-8B9C-F31DC59F96C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285451040"/>
        <c:axId val="285451432"/>
      </c:barChart>
      <c:catAx>
        <c:axId val="28545104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extTo"/>
        <c:crossAx val="285451432"/>
        <c:crosses val="autoZero"/>
        <c:auto val="1"/>
        <c:lblAlgn val="ctr"/>
        <c:lblOffset val="100"/>
        <c:noMultiLvlLbl val="0"/>
      </c:catAx>
      <c:valAx>
        <c:axId val="28545143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2854510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latin typeface="+mj-lt"/>
        </a:defRPr>
      </a:pPr>
      <a:endParaRPr lang="fr-FR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9.6602241449558496E-3"/>
          <c:w val="0.94299391405650612"/>
          <c:h val="0.978986004790578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Colonne2</c:v>
                </c:pt>
              </c:strCache>
            </c:strRef>
          </c:tx>
          <c:spPr>
            <a:solidFill>
              <a:srgbClr val="26AAE1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01F23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150-4E3C-BA2E-622C389FCB19}"/>
              </c:ext>
            </c:extLst>
          </c:dPt>
          <c:dPt>
            <c:idx val="1"/>
            <c:invertIfNegative val="0"/>
            <c:bubble3D val="0"/>
            <c:spPr>
              <a:solidFill>
                <a:srgbClr val="16779E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6150-4E3C-BA2E-622C389FCB1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150-4E3C-BA2E-622C389FCB1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150-4E3C-BA2E-622C389FCB1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6150-4E3C-BA2E-622C389FCB19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6150-4E3C-BA2E-622C389FCB19}"/>
              </c:ext>
            </c:extLst>
          </c:dPt>
          <c:dPt>
            <c:idx val="7"/>
            <c:invertIfNegative val="0"/>
            <c:bubble3D val="0"/>
            <c:spPr>
              <a:solidFill>
                <a:srgbClr val="B01F23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6150-4E3C-BA2E-622C389FCB19}"/>
              </c:ext>
            </c:extLst>
          </c:dPt>
          <c:dLbls>
            <c:dLbl>
              <c:idx val="0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800" b="1">
                        <a:solidFill>
                          <a:srgbClr val="16779E"/>
                        </a:solidFill>
                        <a:latin typeface="Calibri" panose="020F0502020204030204" pitchFamily="34" charset="0"/>
                      </a:defRPr>
                    </a:pPr>
                    <a:fld id="{07D93C1B-0E38-4C07-8E01-C339D3458F38}" type="VALUE">
                      <a:rPr lang="en-US">
                        <a:solidFill>
                          <a:srgbClr val="B01F23"/>
                        </a:solidFill>
                      </a:rPr>
                      <a:pPr>
                        <a:defRPr sz="1800" b="1">
                          <a:solidFill>
                            <a:srgbClr val="16779E"/>
                          </a:solidFill>
                          <a:latin typeface="Calibri" panose="020F0502020204030204" pitchFamily="34" charset="0"/>
                        </a:defRPr>
                      </a:pPr>
                      <a:t>[VALEUR]</a:t>
                    </a:fld>
                    <a:endParaRPr lang="fr-FR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150-4E3C-BA2E-622C389FCB1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10448FE-B6C7-40E9-9357-7ADA06442C35}" type="VALUE">
                      <a:rPr lang="en-US">
                        <a:solidFill>
                          <a:srgbClr val="16779E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6150-4E3C-BA2E-622C389FCB19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 b="1">
                      <a:solidFill>
                        <a:srgbClr val="B01F23"/>
                      </a:solidFill>
                      <a:latin typeface="Calibri" panose="020F0502020204030204" pitchFamily="34" charset="0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6150-4E3C-BA2E-622C389FCB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rgbClr val="26AAE1"/>
                    </a:solidFill>
                    <a:latin typeface="Calibri" panose="020F0502020204030204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Feuil1!$A$2:$A$8</c:f>
              <c:strCache>
                <c:ptCount val="7"/>
                <c:pt idx="0">
                  <c:v>Aucune augmentation des salaires </c:v>
                </c:pt>
                <c:pt idx="1">
                  <c:v>Une augmentation</c:v>
                </c:pt>
                <c:pt idx="2">
                  <c:v>Moins de 1% </c:v>
                </c:pt>
                <c:pt idx="3">
                  <c:v>De 1 à moins de 2% </c:v>
                </c:pt>
                <c:pt idx="4">
                  <c:v>De 2 à moins de 3% </c:v>
                </c:pt>
                <c:pt idx="5">
                  <c:v>De 3 à moins de 4% </c:v>
                </c:pt>
                <c:pt idx="6">
                  <c:v>Plus de 4% </c:v>
                </c:pt>
              </c:strCache>
            </c:strRef>
          </c:cat>
          <c:val>
            <c:numRef>
              <c:f>Feuil1!$B$2:$B$8</c:f>
              <c:numCache>
                <c:formatCode>0%</c:formatCode>
                <c:ptCount val="7"/>
                <c:pt idx="0">
                  <c:v>0.39</c:v>
                </c:pt>
                <c:pt idx="1">
                  <c:v>0.61</c:v>
                </c:pt>
                <c:pt idx="2">
                  <c:v>0.1</c:v>
                </c:pt>
                <c:pt idx="3">
                  <c:v>0.24</c:v>
                </c:pt>
                <c:pt idx="4">
                  <c:v>0.19</c:v>
                </c:pt>
                <c:pt idx="5">
                  <c:v>0.02</c:v>
                </c:pt>
                <c:pt idx="6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150-4E3C-BA2E-622C389FCB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axId val="285451040"/>
        <c:axId val="285451432"/>
      </c:barChart>
      <c:catAx>
        <c:axId val="28545104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extTo"/>
        <c:crossAx val="285451432"/>
        <c:crosses val="autoZero"/>
        <c:auto val="1"/>
        <c:lblAlgn val="ctr"/>
        <c:lblOffset val="100"/>
        <c:noMultiLvlLbl val="0"/>
      </c:catAx>
      <c:valAx>
        <c:axId val="28545143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2854510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latin typeface="+mj-lt"/>
        </a:defRPr>
      </a:pPr>
      <a:endParaRPr lang="fr-FR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193315359433956"/>
          <c:y val="7.6162512811194334E-3"/>
          <c:w val="0.49539158118867821"/>
          <c:h val="0.9141054954547117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Oui, tout à fait</c:v>
                </c:pt>
              </c:strCache>
            </c:strRef>
          </c:tx>
          <c:spPr>
            <a:solidFill>
              <a:srgbClr val="26AAE1"/>
            </a:solidFill>
            <a:ln w="9525">
              <a:solidFill>
                <a:prstClr val="white"/>
              </a:solidFill>
            </a:ln>
            <a:effectLst/>
          </c:spPr>
          <c:invertIfNegative val="1"/>
          <c:dPt>
            <c:idx val="0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0-490E-4BBE-AFFC-F5879ECCA5C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Feuil1!$A$2:$A$5</c:f>
              <c:strCache>
                <c:ptCount val="4"/>
                <c:pt idx="0">
                  <c:v>Une vision remettant au centre l’humain (prise en compte des collaborateurs dans les décisions, équilibre vie professionnelle et vie personnelle, etc.) </c:v>
                </c:pt>
                <c:pt idx="1">
                  <c:v>Un véritable accompagnement en termes de formation et d’orientation tout au long de son parcours professionnel </c:v>
                </c:pt>
                <c:pt idx="2">
                  <c:v>Un engagement environnemental </c:v>
                </c:pt>
                <c:pt idx="3">
                  <c:v>Un engagement en faveur de l’égalité femme-homme 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0.42</c:v>
                </c:pt>
                <c:pt idx="1">
                  <c:v>0.33</c:v>
                </c:pt>
                <c:pt idx="2">
                  <c:v>0.27</c:v>
                </c:pt>
                <c:pt idx="3">
                  <c:v>0.32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9525">
                    <a:solidFill>
                      <a:prstClr val="white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2-490E-4BBE-AFFC-F5879ECCA5C1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Oui, plutôt</c:v>
                </c:pt>
              </c:strCache>
            </c:strRef>
          </c:tx>
          <c:spPr>
            <a:solidFill>
              <a:srgbClr val="26AAE1">
                <a:alpha val="50000"/>
              </a:srgbClr>
            </a:solidFill>
            <a:ln>
              <a:solidFill>
                <a:prstClr val="whit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Feuil1!$A$2:$A$5</c:f>
              <c:strCache>
                <c:ptCount val="4"/>
                <c:pt idx="0">
                  <c:v>Une vision remettant au centre l’humain (prise en compte des collaborateurs dans les décisions, équilibre vie professionnelle et vie personnelle, etc.) </c:v>
                </c:pt>
                <c:pt idx="1">
                  <c:v>Un véritable accompagnement en termes de formation et d’orientation tout au long de son parcours professionnel </c:v>
                </c:pt>
                <c:pt idx="2">
                  <c:v>Un engagement environnemental </c:v>
                </c:pt>
                <c:pt idx="3">
                  <c:v>Un engagement en faveur de l’égalité femme-homme </c:v>
                </c:pt>
              </c:strCache>
            </c:strRef>
          </c:cat>
          <c:val>
            <c:numRef>
              <c:f>Feuil1!$C$2:$C$5</c:f>
              <c:numCache>
                <c:formatCode>0%</c:formatCode>
                <c:ptCount val="4"/>
                <c:pt idx="0">
                  <c:v>0.5</c:v>
                </c:pt>
                <c:pt idx="1">
                  <c:v>0.56999999999999995</c:v>
                </c:pt>
                <c:pt idx="2">
                  <c:v>0.51</c:v>
                </c:pt>
                <c:pt idx="3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90E-4BBE-AFFC-F5879ECCA5C1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Non, plutôt pas</c:v>
                </c:pt>
              </c:strCache>
            </c:strRef>
          </c:tx>
          <c:spPr>
            <a:solidFill>
              <a:srgbClr val="C00000">
                <a:alpha val="50000"/>
              </a:srgbClr>
            </a:solidFill>
            <a:ln>
              <a:solidFill>
                <a:prstClr val="whit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Feuil1!$A$2:$A$5</c:f>
              <c:strCache>
                <c:ptCount val="4"/>
                <c:pt idx="0">
                  <c:v>Une vision remettant au centre l’humain (prise en compte des collaborateurs dans les décisions, équilibre vie professionnelle et vie personnelle, etc.) </c:v>
                </c:pt>
                <c:pt idx="1">
                  <c:v>Un véritable accompagnement en termes de formation et d’orientation tout au long de son parcours professionnel </c:v>
                </c:pt>
                <c:pt idx="2">
                  <c:v>Un engagement environnemental </c:v>
                </c:pt>
                <c:pt idx="3">
                  <c:v>Un engagement en faveur de l’égalité femme-homme </c:v>
                </c:pt>
              </c:strCache>
            </c:strRef>
          </c:cat>
          <c:val>
            <c:numRef>
              <c:f>Feuil1!$D$2:$D$5</c:f>
              <c:numCache>
                <c:formatCode>0%</c:formatCode>
                <c:ptCount val="4"/>
                <c:pt idx="0">
                  <c:v>0.06</c:v>
                </c:pt>
                <c:pt idx="1">
                  <c:v>0.08</c:v>
                </c:pt>
                <c:pt idx="2">
                  <c:v>0.17</c:v>
                </c:pt>
                <c:pt idx="3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90E-4BBE-AFFC-F5879ECCA5C1}"/>
            </c:ext>
          </c:extLst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Non, pas du tout</c:v>
                </c:pt>
              </c:strCache>
            </c:strRef>
          </c:tx>
          <c:spPr>
            <a:solidFill>
              <a:srgbClr val="C00000"/>
            </a:solidFill>
            <a:ln>
              <a:solidFill>
                <a:prstClr val="whit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Feuil1!$A$2:$A$5</c:f>
              <c:strCache>
                <c:ptCount val="4"/>
                <c:pt idx="0">
                  <c:v>Une vision remettant au centre l’humain (prise en compte des collaborateurs dans les décisions, équilibre vie professionnelle et vie personnelle, etc.) </c:v>
                </c:pt>
                <c:pt idx="1">
                  <c:v>Un véritable accompagnement en termes de formation et d’orientation tout au long de son parcours professionnel </c:v>
                </c:pt>
                <c:pt idx="2">
                  <c:v>Un engagement environnemental </c:v>
                </c:pt>
                <c:pt idx="3">
                  <c:v>Un engagement en faveur de l’égalité femme-homme </c:v>
                </c:pt>
              </c:strCache>
            </c:strRef>
          </c:cat>
          <c:val>
            <c:numRef>
              <c:f>Feuil1!$E$2:$E$5</c:f>
              <c:numCache>
                <c:formatCode>0%</c:formatCode>
                <c:ptCount val="4"/>
                <c:pt idx="0">
                  <c:v>0.02</c:v>
                </c:pt>
                <c:pt idx="1">
                  <c:v>0.02</c:v>
                </c:pt>
                <c:pt idx="2">
                  <c:v>0.05</c:v>
                </c:pt>
                <c:pt idx="3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90E-4BBE-AFFC-F5879ECCA5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88444336"/>
        <c:axId val="288444728"/>
      </c:barChart>
      <c:catAx>
        <c:axId val="2884443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0514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404B56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</a:defRPr>
            </a:pPr>
            <a:endParaRPr lang="fr-FR"/>
          </a:p>
        </c:txPr>
        <c:crossAx val="288444728"/>
        <c:crosses val="autoZero"/>
        <c:auto val="1"/>
        <c:lblAlgn val="ctr"/>
        <c:lblOffset val="1000"/>
        <c:noMultiLvlLbl val="0"/>
      </c:catAx>
      <c:valAx>
        <c:axId val="288444728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28844433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egendEntry>
        <c:idx val="0"/>
        <c:txPr>
          <a:bodyPr/>
          <a:lstStyle/>
          <a:p>
            <a:pPr>
              <a:defRPr sz="1050" b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1050" b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2"/>
        <c:txPr>
          <a:bodyPr/>
          <a:lstStyle/>
          <a:p>
            <a:pPr>
              <a:defRPr sz="1050" b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3"/>
        <c:txPr>
          <a:bodyPr/>
          <a:lstStyle/>
          <a:p>
            <a:pPr>
              <a:defRPr sz="1050" b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0.4154752582354817"/>
          <c:y val="0.9481548150490704"/>
          <c:w val="0.5845247417645183"/>
          <c:h val="5.1845184950929608E-2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050" b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CD7DE-5967-478F-A5DF-ED1968524B7B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6173E-9B5E-4775-9D36-6C547D3D95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233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Elodie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9AB95B-2A8B-4A8B-A8BE-A704A06A44B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327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360714" y="347196"/>
            <a:ext cx="10164021" cy="67144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CE558-FA8B-42FE-ABD6-6B003EA4FC52}" type="datetime1">
              <a:rPr lang="fr-FR" smtClean="0"/>
              <a:t>09/03/2022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4735" y="161402"/>
            <a:ext cx="521043" cy="521043"/>
          </a:xfrm>
          <a:prstGeom prst="rect">
            <a:avLst/>
          </a:prstGeom>
        </p:spPr>
      </p:pic>
      <p:grpSp>
        <p:nvGrpSpPr>
          <p:cNvPr id="7" name="Groupe 6"/>
          <p:cNvGrpSpPr/>
          <p:nvPr userDrawn="1"/>
        </p:nvGrpSpPr>
        <p:grpSpPr>
          <a:xfrm>
            <a:off x="-563" y="0"/>
            <a:ext cx="1369983" cy="1553285"/>
            <a:chOff x="60400" y="91311"/>
            <a:chExt cx="1369983" cy="1553285"/>
          </a:xfrm>
          <a:solidFill>
            <a:srgbClr val="FF7F00"/>
          </a:solidFill>
        </p:grpSpPr>
        <p:sp>
          <p:nvSpPr>
            <p:cNvPr id="8" name="Demi-cadre 7"/>
            <p:cNvSpPr/>
            <p:nvPr userDrawn="1"/>
          </p:nvSpPr>
          <p:spPr>
            <a:xfrm>
              <a:off x="60400" y="91311"/>
              <a:ext cx="1184366" cy="1385202"/>
            </a:xfrm>
            <a:prstGeom prst="halfFrame">
              <a:avLst/>
            </a:prstGeom>
            <a:solidFill>
              <a:srgbClr val="FF7F00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  <p:sp>
          <p:nvSpPr>
            <p:cNvPr id="9" name="Demi-cadre 8"/>
            <p:cNvSpPr/>
            <p:nvPr userDrawn="1"/>
          </p:nvSpPr>
          <p:spPr>
            <a:xfrm>
              <a:off x="246017" y="259394"/>
              <a:ext cx="1184366" cy="1385202"/>
            </a:xfrm>
            <a:prstGeom prst="halfFrame">
              <a:avLst/>
            </a:prstGeom>
            <a:solidFill>
              <a:srgbClr val="FF7F00">
                <a:alpha val="76078"/>
              </a:srgbClr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</p:grpSp>
      <p:grpSp>
        <p:nvGrpSpPr>
          <p:cNvPr id="10" name="Groupe 9"/>
          <p:cNvGrpSpPr/>
          <p:nvPr userDrawn="1"/>
        </p:nvGrpSpPr>
        <p:grpSpPr>
          <a:xfrm rot="10800000">
            <a:off x="10822017" y="5304715"/>
            <a:ext cx="1369983" cy="1553285"/>
            <a:chOff x="60400" y="91311"/>
            <a:chExt cx="1369983" cy="1553285"/>
          </a:xfrm>
          <a:solidFill>
            <a:srgbClr val="FF7F00">
              <a:alpha val="74902"/>
            </a:srgbClr>
          </a:solidFill>
        </p:grpSpPr>
        <p:sp>
          <p:nvSpPr>
            <p:cNvPr id="11" name="Demi-cadre 10"/>
            <p:cNvSpPr/>
            <p:nvPr userDrawn="1"/>
          </p:nvSpPr>
          <p:spPr>
            <a:xfrm>
              <a:off x="60400" y="91311"/>
              <a:ext cx="1184366" cy="1385202"/>
            </a:xfrm>
            <a:prstGeom prst="halfFrame">
              <a:avLst/>
            </a:prstGeom>
            <a:solidFill>
              <a:srgbClr val="FF7F00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  <p:sp>
          <p:nvSpPr>
            <p:cNvPr id="12" name="Demi-cadre 11"/>
            <p:cNvSpPr/>
            <p:nvPr userDrawn="1"/>
          </p:nvSpPr>
          <p:spPr>
            <a:xfrm>
              <a:off x="246017" y="259394"/>
              <a:ext cx="1184366" cy="1385202"/>
            </a:xfrm>
            <a:prstGeom prst="halfFrame">
              <a:avLst/>
            </a:prstGeom>
            <a:grpFill/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</p:grpSp>
      <p:sp>
        <p:nvSpPr>
          <p:cNvPr id="13" name="Rectangle 12"/>
          <p:cNvSpPr/>
          <p:nvPr userDrawn="1"/>
        </p:nvSpPr>
        <p:spPr>
          <a:xfrm>
            <a:off x="60400" y="6670800"/>
            <a:ext cx="11173657" cy="187200"/>
          </a:xfrm>
          <a:prstGeom prst="rect">
            <a:avLst/>
          </a:prstGeom>
          <a:solidFill>
            <a:srgbClr val="FF7F00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sz="4000"/>
          </a:p>
        </p:txBody>
      </p:sp>
      <p:sp>
        <p:nvSpPr>
          <p:cNvPr id="14" name="Rectangle 13"/>
          <p:cNvSpPr/>
          <p:nvPr userDrawn="1"/>
        </p:nvSpPr>
        <p:spPr>
          <a:xfrm>
            <a:off x="-563" y="1018641"/>
            <a:ext cx="185617" cy="5839359"/>
          </a:xfrm>
          <a:prstGeom prst="rect">
            <a:avLst/>
          </a:prstGeom>
          <a:solidFill>
            <a:srgbClr val="FF7F00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sz="400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9197788" y="6452112"/>
            <a:ext cx="2743200" cy="215153"/>
          </a:xfrm>
        </p:spPr>
        <p:txBody>
          <a:bodyPr/>
          <a:lstStyle/>
          <a:p>
            <a:fld id="{B4810AED-0DED-43A4-9FBB-6D2DA876CF6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3174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B8293-A029-4CA5-8CC4-390076661667}" type="datetime1">
              <a:rPr lang="fr-FR" smtClean="0"/>
              <a:t>09/03/2022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002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C922-DEAE-4A86-91B5-B324B5564D83}" type="datetime1">
              <a:rPr lang="fr-FR" smtClean="0"/>
              <a:t>09/03/2022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1767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5EE2-87F8-4428-B6EA-D9491584CE8C}" type="datetime1">
              <a:rPr lang="fr-FR" smtClean="0"/>
              <a:t>09/03/2022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6158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F35FD-A7BA-49D8-85AE-9020666E1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2235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360714" y="347196"/>
            <a:ext cx="10164021" cy="67144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CE558-FA8B-42FE-ABD6-6B003EA4FC52}" type="datetime1">
              <a:rPr lang="fr-FR" smtClean="0"/>
              <a:t>09/03/2022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7" name="Groupe 6"/>
          <p:cNvGrpSpPr/>
          <p:nvPr userDrawn="1"/>
        </p:nvGrpSpPr>
        <p:grpSpPr>
          <a:xfrm>
            <a:off x="-563" y="0"/>
            <a:ext cx="1369983" cy="1553285"/>
            <a:chOff x="60400" y="91311"/>
            <a:chExt cx="1369983" cy="1553285"/>
          </a:xfrm>
          <a:solidFill>
            <a:srgbClr val="FF7F00"/>
          </a:solidFill>
        </p:grpSpPr>
        <p:sp>
          <p:nvSpPr>
            <p:cNvPr id="8" name="Demi-cadre 7"/>
            <p:cNvSpPr/>
            <p:nvPr userDrawn="1"/>
          </p:nvSpPr>
          <p:spPr>
            <a:xfrm>
              <a:off x="60400" y="91311"/>
              <a:ext cx="1184366" cy="1385202"/>
            </a:xfrm>
            <a:prstGeom prst="halfFrame">
              <a:avLst/>
            </a:prstGeom>
            <a:solidFill>
              <a:srgbClr val="00ACE4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  <p:sp>
          <p:nvSpPr>
            <p:cNvPr id="9" name="Demi-cadre 8"/>
            <p:cNvSpPr/>
            <p:nvPr userDrawn="1"/>
          </p:nvSpPr>
          <p:spPr>
            <a:xfrm>
              <a:off x="246017" y="259394"/>
              <a:ext cx="1184366" cy="1385202"/>
            </a:xfrm>
            <a:prstGeom prst="halfFrame">
              <a:avLst/>
            </a:prstGeom>
            <a:solidFill>
              <a:srgbClr val="00ACE4">
                <a:alpha val="60000"/>
              </a:srgbClr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</p:grpSp>
      <p:grpSp>
        <p:nvGrpSpPr>
          <p:cNvPr id="10" name="Groupe 9"/>
          <p:cNvGrpSpPr/>
          <p:nvPr userDrawn="1"/>
        </p:nvGrpSpPr>
        <p:grpSpPr>
          <a:xfrm rot="10800000">
            <a:off x="10822017" y="5304715"/>
            <a:ext cx="1369983" cy="1553285"/>
            <a:chOff x="60400" y="91311"/>
            <a:chExt cx="1369983" cy="1553285"/>
          </a:xfrm>
          <a:solidFill>
            <a:srgbClr val="FF7F00">
              <a:alpha val="74902"/>
            </a:srgbClr>
          </a:solidFill>
        </p:grpSpPr>
        <p:sp>
          <p:nvSpPr>
            <p:cNvPr id="11" name="Demi-cadre 10"/>
            <p:cNvSpPr/>
            <p:nvPr userDrawn="1"/>
          </p:nvSpPr>
          <p:spPr>
            <a:xfrm>
              <a:off x="60400" y="91311"/>
              <a:ext cx="1184366" cy="1385202"/>
            </a:xfrm>
            <a:prstGeom prst="halfFrame">
              <a:avLst/>
            </a:prstGeom>
            <a:solidFill>
              <a:srgbClr val="00ACE4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  <p:sp>
          <p:nvSpPr>
            <p:cNvPr id="12" name="Demi-cadre 11"/>
            <p:cNvSpPr/>
            <p:nvPr userDrawn="1"/>
          </p:nvSpPr>
          <p:spPr>
            <a:xfrm>
              <a:off x="246017" y="259394"/>
              <a:ext cx="1184366" cy="1385202"/>
            </a:xfrm>
            <a:prstGeom prst="halfFrame">
              <a:avLst/>
            </a:prstGeom>
            <a:solidFill>
              <a:srgbClr val="00ACE4">
                <a:alpha val="60000"/>
              </a:srgbClr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</p:grpSp>
      <p:sp>
        <p:nvSpPr>
          <p:cNvPr id="13" name="Rectangle 12"/>
          <p:cNvSpPr/>
          <p:nvPr userDrawn="1"/>
        </p:nvSpPr>
        <p:spPr>
          <a:xfrm>
            <a:off x="60400" y="6670800"/>
            <a:ext cx="11173657" cy="187200"/>
          </a:xfrm>
          <a:prstGeom prst="rect">
            <a:avLst/>
          </a:prstGeom>
          <a:solidFill>
            <a:srgbClr val="00ACE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sz="4000"/>
          </a:p>
        </p:txBody>
      </p:sp>
      <p:sp>
        <p:nvSpPr>
          <p:cNvPr id="14" name="Rectangle 13"/>
          <p:cNvSpPr/>
          <p:nvPr userDrawn="1"/>
        </p:nvSpPr>
        <p:spPr>
          <a:xfrm>
            <a:off x="-563" y="1018641"/>
            <a:ext cx="185617" cy="5839359"/>
          </a:xfrm>
          <a:prstGeom prst="rect">
            <a:avLst/>
          </a:prstGeom>
          <a:solidFill>
            <a:srgbClr val="00ACE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sz="400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9197788" y="6452112"/>
            <a:ext cx="2743200" cy="215153"/>
          </a:xfrm>
        </p:spPr>
        <p:txBody>
          <a:bodyPr/>
          <a:lstStyle/>
          <a:p>
            <a:fld id="{B4810AED-0DED-43A4-9FBB-6D2DA876CF66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4257" y="140444"/>
            <a:ext cx="522000" cy="52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86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360714" y="347196"/>
            <a:ext cx="10164021" cy="67144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CE558-FA8B-42FE-ABD6-6B003EA4FC52}" type="datetime1">
              <a:rPr lang="fr-FR" smtClean="0"/>
              <a:t>09/03/2022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7" name="Groupe 6"/>
          <p:cNvGrpSpPr/>
          <p:nvPr userDrawn="1"/>
        </p:nvGrpSpPr>
        <p:grpSpPr>
          <a:xfrm>
            <a:off x="-563" y="0"/>
            <a:ext cx="1369983" cy="1553285"/>
            <a:chOff x="60400" y="91311"/>
            <a:chExt cx="1369983" cy="1553285"/>
          </a:xfrm>
          <a:solidFill>
            <a:srgbClr val="FF7F00"/>
          </a:solidFill>
        </p:grpSpPr>
        <p:sp>
          <p:nvSpPr>
            <p:cNvPr id="8" name="Demi-cadre 7"/>
            <p:cNvSpPr/>
            <p:nvPr userDrawn="1"/>
          </p:nvSpPr>
          <p:spPr>
            <a:xfrm>
              <a:off x="60400" y="91311"/>
              <a:ext cx="1184366" cy="1385202"/>
            </a:xfrm>
            <a:prstGeom prst="halfFrame">
              <a:avLst/>
            </a:prstGeom>
            <a:solidFill>
              <a:srgbClr val="00ACE4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  <p:sp>
          <p:nvSpPr>
            <p:cNvPr id="9" name="Demi-cadre 8"/>
            <p:cNvSpPr/>
            <p:nvPr userDrawn="1"/>
          </p:nvSpPr>
          <p:spPr>
            <a:xfrm>
              <a:off x="246017" y="259394"/>
              <a:ext cx="1184366" cy="1385202"/>
            </a:xfrm>
            <a:prstGeom prst="halfFrame">
              <a:avLst/>
            </a:prstGeom>
            <a:solidFill>
              <a:srgbClr val="00ACE4">
                <a:alpha val="60000"/>
              </a:srgbClr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</p:grpSp>
      <p:grpSp>
        <p:nvGrpSpPr>
          <p:cNvPr id="10" name="Groupe 9"/>
          <p:cNvGrpSpPr/>
          <p:nvPr userDrawn="1"/>
        </p:nvGrpSpPr>
        <p:grpSpPr>
          <a:xfrm rot="10800000">
            <a:off x="10822017" y="5304715"/>
            <a:ext cx="1369983" cy="1553285"/>
            <a:chOff x="60400" y="91311"/>
            <a:chExt cx="1369983" cy="1553285"/>
          </a:xfrm>
          <a:solidFill>
            <a:srgbClr val="FF7F00">
              <a:alpha val="74902"/>
            </a:srgbClr>
          </a:solidFill>
        </p:grpSpPr>
        <p:sp>
          <p:nvSpPr>
            <p:cNvPr id="11" name="Demi-cadre 10"/>
            <p:cNvSpPr/>
            <p:nvPr userDrawn="1"/>
          </p:nvSpPr>
          <p:spPr>
            <a:xfrm>
              <a:off x="60400" y="91311"/>
              <a:ext cx="1184366" cy="1385202"/>
            </a:xfrm>
            <a:prstGeom prst="halfFrame">
              <a:avLst/>
            </a:prstGeom>
            <a:solidFill>
              <a:srgbClr val="00ACE4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  <p:sp>
          <p:nvSpPr>
            <p:cNvPr id="12" name="Demi-cadre 11"/>
            <p:cNvSpPr/>
            <p:nvPr userDrawn="1"/>
          </p:nvSpPr>
          <p:spPr>
            <a:xfrm>
              <a:off x="246017" y="259394"/>
              <a:ext cx="1184366" cy="1385202"/>
            </a:xfrm>
            <a:prstGeom prst="halfFrame">
              <a:avLst/>
            </a:prstGeom>
            <a:solidFill>
              <a:srgbClr val="00ACE4">
                <a:alpha val="60000"/>
              </a:srgbClr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</p:grpSp>
      <p:sp>
        <p:nvSpPr>
          <p:cNvPr id="13" name="Rectangle 12"/>
          <p:cNvSpPr/>
          <p:nvPr userDrawn="1"/>
        </p:nvSpPr>
        <p:spPr>
          <a:xfrm>
            <a:off x="60400" y="6670800"/>
            <a:ext cx="11173657" cy="187200"/>
          </a:xfrm>
          <a:prstGeom prst="rect">
            <a:avLst/>
          </a:prstGeom>
          <a:solidFill>
            <a:srgbClr val="00ACE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sz="4000"/>
          </a:p>
        </p:txBody>
      </p:sp>
      <p:sp>
        <p:nvSpPr>
          <p:cNvPr id="14" name="Rectangle 13"/>
          <p:cNvSpPr/>
          <p:nvPr userDrawn="1"/>
        </p:nvSpPr>
        <p:spPr>
          <a:xfrm>
            <a:off x="-563" y="1018641"/>
            <a:ext cx="185617" cy="5839359"/>
          </a:xfrm>
          <a:prstGeom prst="rect">
            <a:avLst/>
          </a:prstGeom>
          <a:solidFill>
            <a:srgbClr val="00ACE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sz="400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9197788" y="6452112"/>
            <a:ext cx="2743200" cy="215153"/>
          </a:xfrm>
        </p:spPr>
        <p:txBody>
          <a:bodyPr/>
          <a:lstStyle/>
          <a:p>
            <a:fld id="{B4810AED-0DED-43A4-9FBB-6D2DA876CF66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4257" y="140444"/>
            <a:ext cx="522000" cy="522000"/>
          </a:xfrm>
          <a:prstGeom prst="rect">
            <a:avLst/>
          </a:prstGeom>
        </p:spPr>
      </p:pic>
      <p:pic>
        <p:nvPicPr>
          <p:cNvPr id="24" name="Picture 2" descr="Fichier:Logo de l&amp;#39;Institut français d&amp;#39;opinion publique (IFOP).svg —  Wikipédia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4735" y="749890"/>
            <a:ext cx="521043" cy="52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447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360714" y="347196"/>
            <a:ext cx="10164021" cy="67144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CE558-FA8B-42FE-ABD6-6B003EA4FC52}" type="datetime1">
              <a:rPr lang="fr-FR" smtClean="0"/>
              <a:t>09/03/2022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7" name="Groupe 6"/>
          <p:cNvGrpSpPr/>
          <p:nvPr userDrawn="1"/>
        </p:nvGrpSpPr>
        <p:grpSpPr>
          <a:xfrm>
            <a:off x="-563" y="0"/>
            <a:ext cx="1369983" cy="1553285"/>
            <a:chOff x="60400" y="91311"/>
            <a:chExt cx="1369983" cy="1553285"/>
          </a:xfrm>
          <a:solidFill>
            <a:srgbClr val="FF7F00"/>
          </a:solidFill>
        </p:grpSpPr>
        <p:sp>
          <p:nvSpPr>
            <p:cNvPr id="8" name="Demi-cadre 7"/>
            <p:cNvSpPr/>
            <p:nvPr userDrawn="1"/>
          </p:nvSpPr>
          <p:spPr>
            <a:xfrm>
              <a:off x="60400" y="91311"/>
              <a:ext cx="1184366" cy="1385202"/>
            </a:xfrm>
            <a:prstGeom prst="halfFrame">
              <a:avLst/>
            </a:prstGeom>
            <a:solidFill>
              <a:srgbClr val="B01F23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  <p:sp>
          <p:nvSpPr>
            <p:cNvPr id="9" name="Demi-cadre 8"/>
            <p:cNvSpPr/>
            <p:nvPr userDrawn="1"/>
          </p:nvSpPr>
          <p:spPr>
            <a:xfrm>
              <a:off x="246017" y="259394"/>
              <a:ext cx="1184366" cy="1385202"/>
            </a:xfrm>
            <a:prstGeom prst="halfFrame">
              <a:avLst/>
            </a:prstGeom>
            <a:solidFill>
              <a:srgbClr val="00ACE4">
                <a:alpha val="80000"/>
              </a:srgbClr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</p:grpSp>
      <p:grpSp>
        <p:nvGrpSpPr>
          <p:cNvPr id="10" name="Groupe 9"/>
          <p:cNvGrpSpPr/>
          <p:nvPr userDrawn="1"/>
        </p:nvGrpSpPr>
        <p:grpSpPr>
          <a:xfrm rot="10800000">
            <a:off x="10822017" y="5304715"/>
            <a:ext cx="1369983" cy="1553285"/>
            <a:chOff x="60400" y="91311"/>
            <a:chExt cx="1369983" cy="1553285"/>
          </a:xfrm>
          <a:solidFill>
            <a:srgbClr val="FF7F00">
              <a:alpha val="74902"/>
            </a:srgbClr>
          </a:solidFill>
        </p:grpSpPr>
        <p:sp>
          <p:nvSpPr>
            <p:cNvPr id="11" name="Demi-cadre 10"/>
            <p:cNvSpPr/>
            <p:nvPr userDrawn="1"/>
          </p:nvSpPr>
          <p:spPr>
            <a:xfrm>
              <a:off x="60400" y="91311"/>
              <a:ext cx="1184366" cy="1385202"/>
            </a:xfrm>
            <a:prstGeom prst="halfFrame">
              <a:avLst/>
            </a:prstGeom>
            <a:solidFill>
              <a:srgbClr val="B01F23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  <p:sp>
          <p:nvSpPr>
            <p:cNvPr id="12" name="Demi-cadre 11"/>
            <p:cNvSpPr/>
            <p:nvPr userDrawn="1"/>
          </p:nvSpPr>
          <p:spPr>
            <a:xfrm>
              <a:off x="246017" y="259394"/>
              <a:ext cx="1184366" cy="1385202"/>
            </a:xfrm>
            <a:prstGeom prst="halfFrame">
              <a:avLst/>
            </a:prstGeom>
            <a:solidFill>
              <a:srgbClr val="00ACE4">
                <a:alpha val="80000"/>
              </a:srgbClr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</p:grpSp>
      <p:sp>
        <p:nvSpPr>
          <p:cNvPr id="14" name="Rectangle 13"/>
          <p:cNvSpPr/>
          <p:nvPr userDrawn="1"/>
        </p:nvSpPr>
        <p:spPr>
          <a:xfrm>
            <a:off x="-564" y="1018641"/>
            <a:ext cx="187200" cy="5839359"/>
          </a:xfrm>
          <a:prstGeom prst="rect">
            <a:avLst/>
          </a:prstGeom>
          <a:gradFill>
            <a:gsLst>
              <a:gs pos="64000">
                <a:srgbClr val="B01F23"/>
              </a:gs>
              <a:gs pos="34000">
                <a:srgbClr val="00ACE4"/>
              </a:gs>
              <a:gs pos="0">
                <a:srgbClr val="00ACE4"/>
              </a:gs>
              <a:gs pos="100000">
                <a:srgbClr val="B01F23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>
              <a:latin typeface="Century Gothic" panose="020B0502020202020204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9197788" y="6452112"/>
            <a:ext cx="2743200" cy="215153"/>
          </a:xfrm>
        </p:spPr>
        <p:txBody>
          <a:bodyPr/>
          <a:lstStyle/>
          <a:p>
            <a:fld id="{B4810AED-0DED-43A4-9FBB-6D2DA876CF66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6" name="Picture 2" descr="Fichier:Logo de l&amp;#39;Institut français d&amp;#39;opinion publique (IFOP).svg —  Wikipédia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4735" y="749890"/>
            <a:ext cx="521043" cy="52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 userDrawn="1"/>
        </p:nvSpPr>
        <p:spPr>
          <a:xfrm rot="5400000">
            <a:off x="6092117" y="758117"/>
            <a:ext cx="187200" cy="12012565"/>
          </a:xfrm>
          <a:prstGeom prst="rect">
            <a:avLst/>
          </a:prstGeom>
          <a:gradFill>
            <a:gsLst>
              <a:gs pos="64000">
                <a:srgbClr val="B01F23"/>
              </a:gs>
              <a:gs pos="34000">
                <a:srgbClr val="00ACE4"/>
              </a:gs>
              <a:gs pos="0">
                <a:srgbClr val="00ACE4"/>
              </a:gs>
              <a:gs pos="100000">
                <a:srgbClr val="B01F23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>
              <a:latin typeface="Century Gothic" panose="020B0502020202020204" pitchFamily="34" charset="0"/>
            </a:endParaRP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4257" y="140444"/>
            <a:ext cx="522000" cy="52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33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360714" y="347196"/>
            <a:ext cx="10164021" cy="67144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CE558-FA8B-42FE-ABD6-6B003EA4FC52}" type="datetime1">
              <a:rPr lang="fr-FR" smtClean="0"/>
              <a:t>09/03/2022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7" name="Groupe 6"/>
          <p:cNvGrpSpPr/>
          <p:nvPr userDrawn="1"/>
        </p:nvGrpSpPr>
        <p:grpSpPr>
          <a:xfrm>
            <a:off x="-563" y="0"/>
            <a:ext cx="1369983" cy="1553285"/>
            <a:chOff x="60400" y="91311"/>
            <a:chExt cx="1369983" cy="1553285"/>
          </a:xfrm>
          <a:solidFill>
            <a:srgbClr val="FF7F00"/>
          </a:solidFill>
        </p:grpSpPr>
        <p:sp>
          <p:nvSpPr>
            <p:cNvPr id="8" name="Demi-cadre 7"/>
            <p:cNvSpPr/>
            <p:nvPr userDrawn="1"/>
          </p:nvSpPr>
          <p:spPr>
            <a:xfrm>
              <a:off x="60400" y="91311"/>
              <a:ext cx="1184366" cy="1385202"/>
            </a:xfrm>
            <a:prstGeom prst="halfFrame">
              <a:avLst/>
            </a:prstGeom>
            <a:solidFill>
              <a:srgbClr val="B01F23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  <p:sp>
          <p:nvSpPr>
            <p:cNvPr id="9" name="Demi-cadre 8"/>
            <p:cNvSpPr/>
            <p:nvPr userDrawn="1"/>
          </p:nvSpPr>
          <p:spPr>
            <a:xfrm>
              <a:off x="246017" y="259394"/>
              <a:ext cx="1184366" cy="1385202"/>
            </a:xfrm>
            <a:prstGeom prst="halfFrame">
              <a:avLst/>
            </a:prstGeom>
            <a:solidFill>
              <a:srgbClr val="B01F23">
                <a:alpha val="80000"/>
              </a:srgbClr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</p:grpSp>
      <p:grpSp>
        <p:nvGrpSpPr>
          <p:cNvPr id="10" name="Groupe 9"/>
          <p:cNvGrpSpPr/>
          <p:nvPr userDrawn="1"/>
        </p:nvGrpSpPr>
        <p:grpSpPr>
          <a:xfrm rot="10800000">
            <a:off x="10822017" y="5304715"/>
            <a:ext cx="1369983" cy="1553285"/>
            <a:chOff x="60400" y="91311"/>
            <a:chExt cx="1369983" cy="1553285"/>
          </a:xfrm>
          <a:solidFill>
            <a:srgbClr val="FF7F00">
              <a:alpha val="74902"/>
            </a:srgbClr>
          </a:solidFill>
        </p:grpSpPr>
        <p:sp>
          <p:nvSpPr>
            <p:cNvPr id="11" name="Demi-cadre 10"/>
            <p:cNvSpPr/>
            <p:nvPr userDrawn="1"/>
          </p:nvSpPr>
          <p:spPr>
            <a:xfrm>
              <a:off x="60400" y="91311"/>
              <a:ext cx="1184366" cy="1385202"/>
            </a:xfrm>
            <a:prstGeom prst="halfFrame">
              <a:avLst/>
            </a:prstGeom>
            <a:solidFill>
              <a:srgbClr val="B01F23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  <p:sp>
          <p:nvSpPr>
            <p:cNvPr id="12" name="Demi-cadre 11"/>
            <p:cNvSpPr/>
            <p:nvPr userDrawn="1"/>
          </p:nvSpPr>
          <p:spPr>
            <a:xfrm>
              <a:off x="246017" y="259394"/>
              <a:ext cx="1184366" cy="1385202"/>
            </a:xfrm>
            <a:prstGeom prst="halfFrame">
              <a:avLst/>
            </a:prstGeom>
            <a:solidFill>
              <a:srgbClr val="B01F23">
                <a:alpha val="80000"/>
              </a:srgbClr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sz="4000"/>
            </a:p>
          </p:txBody>
        </p:sp>
      </p:grpSp>
      <p:sp>
        <p:nvSpPr>
          <p:cNvPr id="14" name="Rectangle 13"/>
          <p:cNvSpPr/>
          <p:nvPr userDrawn="1"/>
        </p:nvSpPr>
        <p:spPr>
          <a:xfrm>
            <a:off x="-564" y="1018641"/>
            <a:ext cx="187200" cy="5839359"/>
          </a:xfrm>
          <a:prstGeom prst="rect">
            <a:avLst/>
          </a:prstGeom>
          <a:gradFill>
            <a:gsLst>
              <a:gs pos="64000">
                <a:srgbClr val="B01F23"/>
              </a:gs>
              <a:gs pos="34000">
                <a:srgbClr val="00ACE4"/>
              </a:gs>
              <a:gs pos="0">
                <a:srgbClr val="00ACE4"/>
              </a:gs>
              <a:gs pos="100000">
                <a:srgbClr val="B01F23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>
              <a:latin typeface="Century Gothic" panose="020B0502020202020204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9197788" y="6452112"/>
            <a:ext cx="2743200" cy="215153"/>
          </a:xfrm>
        </p:spPr>
        <p:txBody>
          <a:bodyPr/>
          <a:lstStyle/>
          <a:p>
            <a:fld id="{B4810AED-0DED-43A4-9FBB-6D2DA876CF66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6" name="Picture 2" descr="Fichier:Logo de l&amp;#39;Institut français d&amp;#39;opinion publique (IFOP).svg —  Wikipédia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4735" y="749890"/>
            <a:ext cx="521043" cy="52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 userDrawn="1"/>
        </p:nvSpPr>
        <p:spPr>
          <a:xfrm rot="5400000">
            <a:off x="6092117" y="758117"/>
            <a:ext cx="187200" cy="12012565"/>
          </a:xfrm>
          <a:prstGeom prst="rect">
            <a:avLst/>
          </a:prstGeom>
          <a:gradFill>
            <a:gsLst>
              <a:gs pos="64000">
                <a:srgbClr val="B01F23"/>
              </a:gs>
              <a:gs pos="34000">
                <a:srgbClr val="00ACE4"/>
              </a:gs>
              <a:gs pos="0">
                <a:srgbClr val="00ACE4"/>
              </a:gs>
              <a:gs pos="100000">
                <a:srgbClr val="B01F23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>
              <a:latin typeface="Century Gothic" panose="020B0502020202020204" pitchFamily="34" charset="0"/>
            </a:endParaRP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4257" y="140444"/>
            <a:ext cx="522000" cy="52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60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A1E-D5B6-442D-BA7C-C941E55C9C97}" type="datetime1">
              <a:rPr lang="fr-FR" smtClean="0"/>
              <a:t>09/03/2022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gradFill>
            <a:gsLst>
              <a:gs pos="0">
                <a:srgbClr val="037796"/>
              </a:gs>
              <a:gs pos="100000">
                <a:srgbClr val="1E0269"/>
              </a:gs>
            </a:gsLst>
            <a:lin ang="5400000" scaled="1"/>
          </a:gra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sz="4000"/>
          </a:p>
        </p:txBody>
      </p:sp>
      <p:sp>
        <p:nvSpPr>
          <p:cNvPr id="12" name="ZoneTexte 11"/>
          <p:cNvSpPr txBox="1"/>
          <p:nvPr userDrawn="1"/>
        </p:nvSpPr>
        <p:spPr>
          <a:xfrm>
            <a:off x="2511042" y="-665442"/>
            <a:ext cx="8144972" cy="817146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0"/>
          </a:effectLst>
        </p:spPr>
        <p:txBody>
          <a:bodyPr wrap="square" rtlCol="0">
            <a:spAutoFit/>
          </a:bodyPr>
          <a:lstStyle/>
          <a:p>
            <a:r>
              <a:rPr lang="fr-FR" sz="52500" b="1" dirty="0">
                <a:solidFill>
                  <a:srgbClr val="1C317B"/>
                </a:solidFill>
                <a:effectLst/>
              </a:rPr>
              <a:t>01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9395" y="-4186"/>
            <a:ext cx="12183121" cy="6857999"/>
          </a:xfrm>
          <a:prstGeom prst="rect">
            <a:avLst/>
          </a:prstGeom>
          <a:solidFill>
            <a:srgbClr val="1E829F">
              <a:alpha val="60000"/>
            </a:srgb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sz="4000"/>
          </a:p>
        </p:txBody>
      </p:sp>
      <p:sp>
        <p:nvSpPr>
          <p:cNvPr id="11" name="Triangle rectangle 10"/>
          <p:cNvSpPr/>
          <p:nvPr userDrawn="1"/>
        </p:nvSpPr>
        <p:spPr>
          <a:xfrm rot="5400000">
            <a:off x="417495" y="-421680"/>
            <a:ext cx="1766168" cy="2601156"/>
          </a:xfrm>
          <a:prstGeom prst="rtTriangle">
            <a:avLst/>
          </a:prstGeom>
          <a:solidFill>
            <a:srgbClr val="FF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85" y="155888"/>
            <a:ext cx="1138180" cy="113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70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0" r="2485" b="4494"/>
          <a:stretch/>
        </p:blipFill>
        <p:spPr>
          <a:xfrm>
            <a:off x="1" y="0"/>
            <a:ext cx="12212714" cy="686243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1CF67-B895-47EA-99A7-B9F8D57D45F2}" type="datetime1">
              <a:rPr lang="fr-FR" smtClean="0"/>
              <a:t>09/03/2022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‹N°›</a:t>
            </a:fld>
            <a:endParaRPr lang="fr-FR"/>
          </a:p>
        </p:txBody>
      </p:sp>
      <p:sp>
        <p:nvSpPr>
          <p:cNvPr id="29" name="Rectangle 28"/>
          <p:cNvSpPr/>
          <p:nvPr userDrawn="1"/>
        </p:nvSpPr>
        <p:spPr>
          <a:xfrm>
            <a:off x="8879" y="1"/>
            <a:ext cx="12203836" cy="6866928"/>
          </a:xfrm>
          <a:prstGeom prst="rect">
            <a:avLst/>
          </a:prstGeom>
          <a:solidFill>
            <a:srgbClr val="1C317B">
              <a:alpha val="30000"/>
            </a:srgb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sz="4000"/>
          </a:p>
        </p:txBody>
      </p:sp>
      <p:sp>
        <p:nvSpPr>
          <p:cNvPr id="17" name="Parallélogramme 16"/>
          <p:cNvSpPr/>
          <p:nvPr userDrawn="1"/>
        </p:nvSpPr>
        <p:spPr>
          <a:xfrm>
            <a:off x="296091" y="10835"/>
            <a:ext cx="4458789" cy="6858000"/>
          </a:xfrm>
          <a:prstGeom prst="parallelogram">
            <a:avLst>
              <a:gd name="adj" fmla="val 58976"/>
            </a:avLst>
          </a:prstGeom>
          <a:gradFill>
            <a:gsLst>
              <a:gs pos="0">
                <a:srgbClr val="037796"/>
              </a:gs>
              <a:gs pos="100000">
                <a:srgbClr val="1E0269"/>
              </a:gs>
            </a:gsLst>
            <a:lin ang="5400000" scaled="1"/>
          </a:gra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sz="4000"/>
          </a:p>
        </p:txBody>
      </p:sp>
      <p:sp>
        <p:nvSpPr>
          <p:cNvPr id="18" name="Parallélogramme 17"/>
          <p:cNvSpPr/>
          <p:nvPr userDrawn="1"/>
        </p:nvSpPr>
        <p:spPr>
          <a:xfrm>
            <a:off x="2700745" y="4882356"/>
            <a:ext cx="505097" cy="914400"/>
          </a:xfrm>
          <a:prstGeom prst="parallelogram">
            <a:avLst>
              <a:gd name="adj" fmla="val 71552"/>
            </a:avLst>
          </a:prstGeom>
          <a:solidFill>
            <a:srgbClr val="1C3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0" name="Connecteur droit 19"/>
          <p:cNvCxnSpPr/>
          <p:nvPr userDrawn="1"/>
        </p:nvCxnSpPr>
        <p:spPr>
          <a:xfrm flipH="1">
            <a:off x="2209800" y="5184179"/>
            <a:ext cx="668382" cy="1673821"/>
          </a:xfrm>
          <a:prstGeom prst="line">
            <a:avLst/>
          </a:prstGeom>
          <a:ln w="19050">
            <a:solidFill>
              <a:srgbClr val="1C31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élogramme 23"/>
          <p:cNvSpPr/>
          <p:nvPr userDrawn="1"/>
        </p:nvSpPr>
        <p:spPr>
          <a:xfrm>
            <a:off x="1838597" y="1157943"/>
            <a:ext cx="505097" cy="914400"/>
          </a:xfrm>
          <a:prstGeom prst="parallelogram">
            <a:avLst>
              <a:gd name="adj" fmla="val 71552"/>
            </a:avLst>
          </a:prstGeom>
          <a:solidFill>
            <a:srgbClr val="1C3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/>
          <p:cNvCxnSpPr/>
          <p:nvPr userDrawn="1"/>
        </p:nvCxnSpPr>
        <p:spPr>
          <a:xfrm flipH="1">
            <a:off x="2191294" y="8929"/>
            <a:ext cx="668382" cy="1673821"/>
          </a:xfrm>
          <a:prstGeom prst="line">
            <a:avLst/>
          </a:prstGeom>
          <a:ln w="19050">
            <a:solidFill>
              <a:srgbClr val="1C31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llipse 30"/>
          <p:cNvSpPr/>
          <p:nvPr userDrawn="1"/>
        </p:nvSpPr>
        <p:spPr>
          <a:xfrm>
            <a:off x="1269458" y="2255535"/>
            <a:ext cx="2311942" cy="2307663"/>
          </a:xfrm>
          <a:prstGeom prst="ellipse">
            <a:avLst/>
          </a:prstGeom>
          <a:solidFill>
            <a:srgbClr val="FF7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4" t="2422" r="4632" b="5599"/>
          <a:stretch/>
        </p:blipFill>
        <p:spPr>
          <a:xfrm>
            <a:off x="1793966" y="2725783"/>
            <a:ext cx="1262743" cy="1288868"/>
          </a:xfrm>
          <a:prstGeom prst="rect">
            <a:avLst/>
          </a:prstGeom>
        </p:spPr>
      </p:pic>
      <p:sp>
        <p:nvSpPr>
          <p:cNvPr id="32" name="Bouée 31"/>
          <p:cNvSpPr/>
          <p:nvPr userDrawn="1"/>
        </p:nvSpPr>
        <p:spPr>
          <a:xfrm>
            <a:off x="1193074" y="2185851"/>
            <a:ext cx="2473235" cy="2447224"/>
          </a:xfrm>
          <a:prstGeom prst="donut">
            <a:avLst>
              <a:gd name="adj" fmla="val 1623"/>
            </a:avLst>
          </a:prstGeom>
          <a:solidFill>
            <a:srgbClr val="FF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66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3934-A4D9-4DF2-8B82-E7329F0C7645}" type="datetime1">
              <a:rPr lang="fr-FR" smtClean="0"/>
              <a:t>09/03/2022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878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9ABDA-B0BF-4533-9630-BEF898809C14}" type="datetime1">
              <a:rPr lang="fr-FR" smtClean="0"/>
              <a:t>09/03/2022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3942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360714" y="347196"/>
            <a:ext cx="10580274" cy="11160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26070" y="1825625"/>
            <a:ext cx="1071491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CE558-FA8B-42FE-ABD6-6B003EA4FC52}" type="datetime1">
              <a:rPr lang="fr-FR" smtClean="0"/>
              <a:t>09/03/2022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372598" y="6588417"/>
            <a:ext cx="2743200" cy="215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810AED-0DED-43A4-9FBB-6D2DA876CF6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2467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5" r:id="rId2"/>
    <p:sldLayoutId id="2147483687" r:id="rId3"/>
    <p:sldLayoutId id="2147483681" r:id="rId4"/>
    <p:sldLayoutId id="2147483686" r:id="rId5"/>
    <p:sldLayoutId id="2147483666" r:id="rId6"/>
    <p:sldLayoutId id="2147483670" r:id="rId7"/>
    <p:sldLayoutId id="2147483672" r:id="rId8"/>
    <p:sldLayoutId id="2147483676" r:id="rId9"/>
    <p:sldLayoutId id="2147483677" r:id="rId10"/>
    <p:sldLayoutId id="2147483678" r:id="rId11"/>
    <p:sldLayoutId id="2147483679" r:id="rId12"/>
    <p:sldLayoutId id="2147483684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CE54D0F-CCAC-EB49-B2BB-D3D009E626A2}"/>
              </a:ext>
            </a:extLst>
          </p:cNvPr>
          <p:cNvSpPr/>
          <p:nvPr/>
        </p:nvSpPr>
        <p:spPr>
          <a:xfrm>
            <a:off x="0" y="1"/>
            <a:ext cx="12191999" cy="6858000"/>
          </a:xfrm>
          <a:prstGeom prst="rect">
            <a:avLst/>
          </a:prstGeom>
          <a:gradFill>
            <a:gsLst>
              <a:gs pos="0">
                <a:srgbClr val="017796"/>
              </a:gs>
              <a:gs pos="100000">
                <a:srgbClr val="1E0168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entury Gothic" panose="020B0502020202020204" pitchFamily="34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91ACEDC-96AC-C84C-9C6D-42BA1EBEEC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5" b="7865"/>
          <a:stretch/>
        </p:blipFill>
        <p:spPr>
          <a:xfrm>
            <a:off x="-2" y="34617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00FDC5C-BCC7-8D4C-9131-880F6B59B35D}"/>
              </a:ext>
            </a:extLst>
          </p:cNvPr>
          <p:cNvSpPr/>
          <p:nvPr/>
        </p:nvSpPr>
        <p:spPr>
          <a:xfrm>
            <a:off x="1403383" y="2369184"/>
            <a:ext cx="92093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fr-FR" sz="5400" dirty="0">
                <a:solidFill>
                  <a:schemeClr val="bg1"/>
                </a:solidFill>
                <a:latin typeface="Century Gothic" panose="020F0302020204030204"/>
              </a:rPr>
              <a:t>Baromètre Cadremploi </a:t>
            </a:r>
            <a:endParaRPr lang="fr-FR" sz="5400" dirty="0">
              <a:solidFill>
                <a:schemeClr val="bg1"/>
              </a:solidFill>
            </a:endParaRP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84AF972-87B3-1B49-B470-C3D9FFDE65B4}"/>
              </a:ext>
            </a:extLst>
          </p:cNvPr>
          <p:cNvCxnSpPr>
            <a:cxnSpLocks/>
          </p:cNvCxnSpPr>
          <p:nvPr/>
        </p:nvCxnSpPr>
        <p:spPr>
          <a:xfrm>
            <a:off x="5208932" y="5235673"/>
            <a:ext cx="1791568" cy="0"/>
          </a:xfrm>
          <a:prstGeom prst="line">
            <a:avLst/>
          </a:prstGeom>
          <a:ln w="15875">
            <a:solidFill>
              <a:srgbClr val="00AC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472" y="5769066"/>
            <a:ext cx="1791568" cy="895784"/>
          </a:xfrm>
          <a:prstGeom prst="rect">
            <a:avLst/>
          </a:prstGeom>
        </p:spPr>
      </p:pic>
      <p:pic>
        <p:nvPicPr>
          <p:cNvPr id="21" name="Picture 2" descr="Fichier:Logo de l&amp;#39;Institut français d&amp;#39;opinion publique (IFOP).svg —  Wikipéd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414" y="5769066"/>
            <a:ext cx="895784" cy="89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cteur droit 5"/>
          <p:cNvCxnSpPr/>
          <p:nvPr/>
        </p:nvCxnSpPr>
        <p:spPr>
          <a:xfrm>
            <a:off x="1972873" y="1925851"/>
            <a:ext cx="1080000" cy="0"/>
          </a:xfrm>
          <a:prstGeom prst="line">
            <a:avLst/>
          </a:prstGeom>
          <a:ln>
            <a:solidFill>
              <a:srgbClr val="00AC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1972873" y="1922375"/>
            <a:ext cx="0" cy="1081287"/>
          </a:xfrm>
          <a:prstGeom prst="line">
            <a:avLst/>
          </a:prstGeom>
          <a:ln>
            <a:solidFill>
              <a:srgbClr val="00AC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55DB115-1D8C-4CA3-BA4A-3C20B73FF3DF}"/>
              </a:ext>
            </a:extLst>
          </p:cNvPr>
          <p:cNvSpPr/>
          <p:nvPr/>
        </p:nvSpPr>
        <p:spPr>
          <a:xfrm>
            <a:off x="1403382" y="3623014"/>
            <a:ext cx="92093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fr-FR" sz="3600">
                <a:solidFill>
                  <a:schemeClr val="bg1"/>
                </a:solidFill>
                <a:latin typeface="Century Gothic" panose="020F0302020204030204"/>
              </a:rPr>
              <a:t>Etat d’esprit des cadres à l’approche de la présidentielle</a:t>
            </a:r>
            <a:endParaRPr lang="fr-F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919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219200" y="0"/>
            <a:ext cx="10305535" cy="1018642"/>
          </a:xfrm>
        </p:spPr>
        <p:txBody>
          <a:bodyPr>
            <a:normAutofit/>
          </a:bodyPr>
          <a:lstStyle/>
          <a:p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Et un niveau d’augmentation des salaires prévu par les DRH en deçà des attentes des cadres, pourtant à pein</a:t>
            </a:r>
            <a:r>
              <a:rPr lang="fr-FR" dirty="0">
                <a:solidFill>
                  <a:srgbClr val="26AAE1"/>
                </a:solidFill>
                <a:latin typeface="Century Gothic" panose="020B0502020202020204" pitchFamily="34" charset="0"/>
              </a:rPr>
              <a:t>e au dessus du niveau de l’inflation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10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4" y="907771"/>
            <a:ext cx="10898281" cy="619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/>
            <a:r>
              <a:rPr lang="fr-FR" sz="1200" b="1" u="sng" dirty="0">
                <a:solidFill>
                  <a:srgbClr val="404B56"/>
                </a:solidFill>
              </a:rPr>
              <a:t>Cadres </a:t>
            </a:r>
            <a:r>
              <a:rPr lang="fr-FR" sz="1200" b="1" dirty="0">
                <a:solidFill>
                  <a:srgbClr val="404B56"/>
                </a:solidFill>
              </a:rPr>
              <a:t>: Quel niveau d’augmentation des salaires souhaiteriez-vous obtenir en 2022 ?</a:t>
            </a:r>
          </a:p>
          <a:p>
            <a:pPr algn="just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1200" b="1" u="sng" dirty="0">
                <a:solidFill>
                  <a:srgbClr val="404B56"/>
                </a:solidFill>
              </a:rPr>
              <a:t>Dirigeants et responsables RH </a:t>
            </a:r>
            <a:r>
              <a:rPr lang="fr-FR" sz="1200" b="1" dirty="0">
                <a:solidFill>
                  <a:srgbClr val="404B56"/>
                </a:solidFill>
              </a:rPr>
              <a:t>: Quel niveau d’augmentation des salaires prévoyez pour 2022 ?</a:t>
            </a:r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1E28CFDE-5304-4804-91B0-E11E6D553E70}"/>
              </a:ext>
            </a:extLst>
          </p:cNvPr>
          <p:cNvGraphicFramePr/>
          <p:nvPr/>
        </p:nvGraphicFramePr>
        <p:xfrm>
          <a:off x="620487" y="2051472"/>
          <a:ext cx="4578728" cy="4496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id="{E84F39A3-CAF8-4889-A053-56168EE19D53}"/>
              </a:ext>
            </a:extLst>
          </p:cNvPr>
          <p:cNvGraphicFramePr/>
          <p:nvPr/>
        </p:nvGraphicFramePr>
        <p:xfrm>
          <a:off x="7478699" y="2051472"/>
          <a:ext cx="3752831" cy="4496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5A8F8423-3AE9-4959-94F7-D0DF40423667}"/>
              </a:ext>
            </a:extLst>
          </p:cNvPr>
          <p:cNvSpPr txBox="1"/>
          <p:nvPr/>
        </p:nvSpPr>
        <p:spPr>
          <a:xfrm>
            <a:off x="3089357" y="1625041"/>
            <a:ext cx="2147505" cy="37457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A62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>
                <a:solidFill>
                  <a:srgbClr val="007A62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fr-FR" sz="1600" b="1" i="1" dirty="0"/>
              <a:t>Cadres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B9E5B04-B762-46C1-B2B0-3F47EA1A6D4F}"/>
              </a:ext>
            </a:extLst>
          </p:cNvPr>
          <p:cNvSpPr txBox="1"/>
          <p:nvPr/>
        </p:nvSpPr>
        <p:spPr>
          <a:xfrm>
            <a:off x="7478699" y="1488833"/>
            <a:ext cx="2147505" cy="64698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A62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>
                <a:solidFill>
                  <a:srgbClr val="007A62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fr-FR" sz="1600" b="1" i="1" dirty="0"/>
              <a:t>Dirigeants et responsables RH 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A320CE0F-AB23-4FC7-96AD-04B219CB04F5}"/>
              </a:ext>
            </a:extLst>
          </p:cNvPr>
          <p:cNvGraphicFramePr>
            <a:graphicFrameLocks noGrp="1"/>
          </p:cNvGraphicFramePr>
          <p:nvPr/>
        </p:nvGraphicFramePr>
        <p:xfrm>
          <a:off x="5186539" y="2166401"/>
          <a:ext cx="2342483" cy="4381447"/>
        </p:xfrm>
        <a:graphic>
          <a:graphicData uri="http://schemas.openxmlformats.org/drawingml/2006/table">
            <a:tbl>
              <a:tblPr/>
              <a:tblGrid>
                <a:gridCol w="2342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59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</a:rPr>
                        <a:t>Aucune augmentation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59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16779E"/>
                          </a:solidFill>
                          <a:effectLst/>
                          <a:latin typeface="Calibri" panose="020F0502020204030204" pitchFamily="34" charset="0"/>
                        </a:rPr>
                        <a:t>TOTAL Souhaite / Prévoit une augmentation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6096382"/>
                  </a:ext>
                </a:extLst>
              </a:tr>
              <a:tr h="6259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Moins de 1%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5987262"/>
                  </a:ext>
                </a:extLst>
              </a:tr>
              <a:tr h="6259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1 à moins de 2%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59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2 à moins de 3%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59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3 à moins de 4%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59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Plus de 4%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Text Box 72">
            <a:extLst>
              <a:ext uri="{FF2B5EF4-FFF2-40B4-BE49-F238E27FC236}">
                <a16:creationId xmlns:a16="http://schemas.microsoft.com/office/drawing/2014/main" id="{07C31F26-A3AF-48A4-A97D-0892E1160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6158" y="5448341"/>
            <a:ext cx="1953522" cy="584775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 b="1" dirty="0">
                <a:solidFill>
                  <a:srgbClr val="003366"/>
                </a:solidFill>
                <a:latin typeface="Calibri" pitchFamily="34" charset="0"/>
              </a:rPr>
              <a:t>MOYENNE :</a:t>
            </a:r>
            <a:br>
              <a:rPr lang="fr-FR" sz="1200" b="1" dirty="0">
                <a:solidFill>
                  <a:srgbClr val="003366"/>
                </a:solidFill>
                <a:latin typeface="Calibri" pitchFamily="34" charset="0"/>
              </a:rPr>
            </a:br>
            <a:r>
              <a:rPr lang="fr-FR" sz="2000" b="1" dirty="0">
                <a:solidFill>
                  <a:srgbClr val="003366"/>
                </a:solidFill>
                <a:latin typeface="Calibri" pitchFamily="34" charset="0"/>
              </a:rPr>
              <a:t>4%</a:t>
            </a:r>
            <a:endParaRPr lang="fr-FR" sz="1600" b="1" i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6" name="Text Box 72">
            <a:extLst>
              <a:ext uri="{FF2B5EF4-FFF2-40B4-BE49-F238E27FC236}">
                <a16:creationId xmlns:a16="http://schemas.microsoft.com/office/drawing/2014/main" id="{A4E12795-AF6A-4F01-91D5-775CD7384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5882" y="5448341"/>
            <a:ext cx="1953522" cy="584775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 b="1" dirty="0">
                <a:solidFill>
                  <a:srgbClr val="003366"/>
                </a:solidFill>
                <a:latin typeface="Calibri" pitchFamily="34" charset="0"/>
              </a:rPr>
              <a:t>MOYENNE :</a:t>
            </a:r>
            <a:br>
              <a:rPr lang="fr-FR" sz="1200" b="1" dirty="0">
                <a:solidFill>
                  <a:srgbClr val="003366"/>
                </a:solidFill>
                <a:latin typeface="Calibri" pitchFamily="34" charset="0"/>
              </a:rPr>
            </a:br>
            <a:r>
              <a:rPr lang="fr-FR" sz="2000" b="1" dirty="0">
                <a:solidFill>
                  <a:srgbClr val="003366"/>
                </a:solidFill>
                <a:latin typeface="Calibri" pitchFamily="34" charset="0"/>
              </a:rPr>
              <a:t>1,4%</a:t>
            </a:r>
            <a:endParaRPr lang="fr-FR" sz="1600" b="1" i="1" dirty="0">
              <a:solidFill>
                <a:srgbClr val="003366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700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L’attente d’une entreprise centrée sur les collaborateurs, mais aussi capable d’embrasser un rôle sociétal élargi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11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3" y="1062921"/>
            <a:ext cx="10898281" cy="434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/>
            <a:r>
              <a:rPr lang="fr-FR" sz="1200" b="1">
                <a:solidFill>
                  <a:srgbClr val="404B56"/>
                </a:solidFill>
              </a:rPr>
              <a:t>Le fait qu’une entreprise propose les éléments suivants a-t-il un impact sur votre envie d’y rester et/ou de la rejoindre ?</a:t>
            </a:r>
            <a:endParaRPr lang="fr-FR" sz="1200" b="1" dirty="0">
              <a:solidFill>
                <a:srgbClr val="404B56"/>
              </a:solidFill>
            </a:endParaRPr>
          </a:p>
        </p:txBody>
      </p:sp>
      <p:sp>
        <p:nvSpPr>
          <p:cNvPr id="6" name="Espace réservé du numéro de diapositive 3">
            <a:extLst>
              <a:ext uri="{FF2B5EF4-FFF2-40B4-BE49-F238E27FC236}">
                <a16:creationId xmlns:a16="http://schemas.microsoft.com/office/drawing/2014/main" id="{8A3CABD5-BB23-45B1-8FF5-3BC51B47E71E}"/>
              </a:ext>
            </a:extLst>
          </p:cNvPr>
          <p:cNvSpPr txBox="1">
            <a:spLocks/>
          </p:cNvSpPr>
          <p:nvPr/>
        </p:nvSpPr>
        <p:spPr>
          <a:xfrm>
            <a:off x="9197788" y="6452112"/>
            <a:ext cx="2743200" cy="215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10AED-0DED-43A4-9FBB-6D2DA876CF66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8" name="Espace réservé du numéro de diapositive 3">
            <a:extLst>
              <a:ext uri="{FF2B5EF4-FFF2-40B4-BE49-F238E27FC236}">
                <a16:creationId xmlns:a16="http://schemas.microsoft.com/office/drawing/2014/main" id="{582C05A3-7274-4DB6-A7FE-FE3D9AC33AEA}"/>
              </a:ext>
            </a:extLst>
          </p:cNvPr>
          <p:cNvSpPr txBox="1">
            <a:spLocks/>
          </p:cNvSpPr>
          <p:nvPr/>
        </p:nvSpPr>
        <p:spPr>
          <a:xfrm>
            <a:off x="9197788" y="6452112"/>
            <a:ext cx="2743200" cy="215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10AED-0DED-43A4-9FBB-6D2DA876CF66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9" name="Espace réservé du numéro de diapositive 3">
            <a:extLst>
              <a:ext uri="{FF2B5EF4-FFF2-40B4-BE49-F238E27FC236}">
                <a16:creationId xmlns:a16="http://schemas.microsoft.com/office/drawing/2014/main" id="{58C5B049-6BC6-45CF-B9B7-7CCAFF0C28E1}"/>
              </a:ext>
            </a:extLst>
          </p:cNvPr>
          <p:cNvSpPr txBox="1">
            <a:spLocks/>
          </p:cNvSpPr>
          <p:nvPr/>
        </p:nvSpPr>
        <p:spPr>
          <a:xfrm>
            <a:off x="9197788" y="6452112"/>
            <a:ext cx="2743200" cy="215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10AED-0DED-43A4-9FBB-6D2DA876CF66}" type="slidenum">
              <a:rPr lang="fr-FR" smtClean="0"/>
              <a:pPr/>
              <a:t>11</a:t>
            </a:fld>
            <a:endParaRPr lang="fr-FR"/>
          </a:p>
        </p:txBody>
      </p:sp>
      <p:graphicFrame>
        <p:nvGraphicFramePr>
          <p:cNvPr id="10" name="Graphique 12">
            <a:extLst>
              <a:ext uri="{FF2B5EF4-FFF2-40B4-BE49-F238E27FC236}">
                <a16:creationId xmlns:a16="http://schemas.microsoft.com/office/drawing/2014/main" id="{9915D7C1-C297-43D6-9F58-75B2655490C0}"/>
              </a:ext>
            </a:extLst>
          </p:cNvPr>
          <p:cNvGraphicFramePr>
            <a:graphicFrameLocks/>
          </p:cNvGraphicFramePr>
          <p:nvPr/>
        </p:nvGraphicFramePr>
        <p:xfrm>
          <a:off x="544830" y="1901448"/>
          <a:ext cx="9909560" cy="4578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73829F4C-AF82-4218-9B8A-B45E8F6CF289}"/>
              </a:ext>
            </a:extLst>
          </p:cNvPr>
          <p:cNvSpPr/>
          <p:nvPr/>
        </p:nvSpPr>
        <p:spPr>
          <a:xfrm>
            <a:off x="3932676" y="1562894"/>
            <a:ext cx="2142917" cy="307777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 b="1" dirty="0">
                <a:solidFill>
                  <a:srgbClr val="26AAE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D'accord</a:t>
            </a:r>
            <a:endParaRPr lang="fr-FR" sz="1400" dirty="0">
              <a:solidFill>
                <a:srgbClr val="26AAE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E663DA-D50C-4DB9-B81A-99D0AA98BA4D}"/>
              </a:ext>
            </a:extLst>
          </p:cNvPr>
          <p:cNvSpPr/>
          <p:nvPr/>
        </p:nvSpPr>
        <p:spPr>
          <a:xfrm>
            <a:off x="9398023" y="1556870"/>
            <a:ext cx="1783469" cy="307777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Pas d'accord</a:t>
            </a:r>
            <a:endParaRPr lang="fr-FR" sz="14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56EE662-269E-4E10-8E46-46DF83B5E73E}"/>
              </a:ext>
            </a:extLst>
          </p:cNvPr>
          <p:cNvGraphicFramePr>
            <a:graphicFrameLocks noGrp="1"/>
          </p:cNvGraphicFramePr>
          <p:nvPr/>
        </p:nvGraphicFramePr>
        <p:xfrm>
          <a:off x="4483454" y="1925350"/>
          <a:ext cx="728883" cy="4196052"/>
        </p:xfrm>
        <a:graphic>
          <a:graphicData uri="http://schemas.openxmlformats.org/drawingml/2006/table">
            <a:tbl>
              <a:tblPr/>
              <a:tblGrid>
                <a:gridCol w="72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901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92%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901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90%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3704489"/>
                  </a:ext>
                </a:extLst>
              </a:tr>
              <a:tr h="104901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78%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366479"/>
                  </a:ext>
                </a:extLst>
              </a:tr>
              <a:tr h="104901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77%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8264805"/>
                  </a:ext>
                </a:extLst>
              </a:tr>
            </a:tbl>
          </a:graphicData>
        </a:graphic>
      </p:graphicFrame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A0A20722-16FF-466C-95C3-ED9E1DFC8C87}"/>
              </a:ext>
            </a:extLst>
          </p:cNvPr>
          <p:cNvGraphicFramePr>
            <a:graphicFrameLocks noGrp="1"/>
          </p:cNvGraphicFramePr>
          <p:nvPr/>
        </p:nvGraphicFramePr>
        <p:xfrm>
          <a:off x="9925317" y="1882724"/>
          <a:ext cx="728883" cy="4196052"/>
        </p:xfrm>
        <a:graphic>
          <a:graphicData uri="http://schemas.openxmlformats.org/drawingml/2006/table">
            <a:tbl>
              <a:tblPr/>
              <a:tblGrid>
                <a:gridCol w="72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901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8%</a:t>
                      </a:r>
                      <a:endParaRPr lang="fr-FR" sz="1600" dirty="0">
                        <a:solidFill>
                          <a:srgbClr val="B01F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901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10%</a:t>
                      </a:r>
                      <a:endParaRPr lang="fr-FR" sz="1600" dirty="0">
                        <a:solidFill>
                          <a:srgbClr val="B01F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3704489"/>
                  </a:ext>
                </a:extLst>
              </a:tr>
              <a:tr h="104901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22%</a:t>
                      </a:r>
                      <a:endParaRPr lang="fr-FR" sz="1600" dirty="0">
                        <a:solidFill>
                          <a:srgbClr val="B01F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366479"/>
                  </a:ext>
                </a:extLst>
              </a:tr>
              <a:tr h="104901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23%</a:t>
                      </a:r>
                      <a:endParaRPr lang="fr-FR" sz="1600" dirty="0">
                        <a:solidFill>
                          <a:srgbClr val="B01F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8264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0380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12</a:t>
            </a:fld>
            <a:endParaRPr lang="fr-FR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09C959C6-B5FD-41FB-94DA-FE0485B8FE06}"/>
              </a:ext>
            </a:extLst>
          </p:cNvPr>
          <p:cNvGrpSpPr>
            <a:grpSpLocks/>
          </p:cNvGrpSpPr>
          <p:nvPr/>
        </p:nvGrpSpPr>
        <p:grpSpPr bwMode="auto">
          <a:xfrm>
            <a:off x="880191" y="2851175"/>
            <a:ext cx="10662235" cy="1521320"/>
            <a:chOff x="422" y="2906"/>
            <a:chExt cx="6517" cy="104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807E047-CA75-4F55-968E-69AB07C23C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6" y="3110"/>
              <a:ext cx="5433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2400" b="1" dirty="0">
                  <a:solidFill>
                    <a:srgbClr val="26AAE1"/>
                  </a:solidFill>
                  <a:latin typeface="Century Gothic" panose="020B0502020202020204" pitchFamily="34" charset="0"/>
                </a:rPr>
                <a:t>La mobilité des cadres : </a:t>
              </a:r>
            </a:p>
            <a:p>
              <a:r>
                <a:rPr lang="fr-FR" sz="2400" b="1" dirty="0">
                  <a:solidFill>
                    <a:srgbClr val="26AAE1"/>
                  </a:solidFill>
                  <a:latin typeface="Century Gothic" panose="020B0502020202020204" pitchFamily="34" charset="0"/>
                </a:rPr>
                <a:t>Des intentions prudentes et une exigence accrue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563E28E-D7DA-41C8-A170-EB60BE77CB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" y="2906"/>
              <a:ext cx="879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 sz="5400" b="1" dirty="0">
                  <a:solidFill>
                    <a:srgbClr val="26AAE1"/>
                  </a:solidFill>
                  <a:latin typeface="Century Gothic" panose="020B0502020202020204" pitchFamily="34" charset="0"/>
                  <a:cs typeface="Times New Roman" pitchFamily="18" charset="0"/>
                </a:rPr>
                <a:t>#3</a:t>
              </a:r>
            </a:p>
          </p:txBody>
        </p:sp>
        <p:sp>
          <p:nvSpPr>
            <p:cNvPr id="9" name="Line 5">
              <a:extLst>
                <a:ext uri="{FF2B5EF4-FFF2-40B4-BE49-F238E27FC236}">
                  <a16:creationId xmlns:a16="http://schemas.microsoft.com/office/drawing/2014/main" id="{A795E9F4-5CDD-418E-ADB1-900E9BEA2F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01" y="3218"/>
              <a:ext cx="0" cy="408"/>
            </a:xfrm>
            <a:prstGeom prst="line">
              <a:avLst/>
            </a:prstGeom>
            <a:noFill/>
            <a:ln w="114300">
              <a:solidFill>
                <a:srgbClr val="26AAE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199" dirty="0">
                <a:solidFill>
                  <a:srgbClr val="26AAE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7646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Si les cadres envisagent à nouveau une mobilité professionnelle après le statu quo de la crise sanitaire, la prudence reste de mise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13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3" y="1062921"/>
            <a:ext cx="10898281" cy="434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/>
            <a:r>
              <a:rPr lang="fr-FR" sz="1200" b="1" dirty="0">
                <a:solidFill>
                  <a:srgbClr val="404B56"/>
                </a:solidFill>
              </a:rPr>
              <a:t>D’une manière générale, quelle est la situation qui vous décrit le mieux actuellement ?</a:t>
            </a:r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34FF9331-0660-4C2D-92DC-E44DE32ECE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7358919"/>
              </p:ext>
            </p:extLst>
          </p:nvPr>
        </p:nvGraphicFramePr>
        <p:xfrm>
          <a:off x="845820" y="1691640"/>
          <a:ext cx="10287000" cy="497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64604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Une minorité de cadres consulte actuellement des offres d’emploi, ce qui peut expliquer en partie la tension sur le recrutement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14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3" y="1062921"/>
            <a:ext cx="10898281" cy="434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/>
            <a:r>
              <a:rPr lang="fr-FR" sz="1200" b="1">
                <a:solidFill>
                  <a:srgbClr val="404B56"/>
                </a:solidFill>
              </a:rPr>
              <a:t>Actuellement, consultez-vous des offres d’emploi ?</a:t>
            </a:r>
            <a:endParaRPr lang="fr-FR" sz="1200" b="1" dirty="0">
              <a:solidFill>
                <a:srgbClr val="404B56"/>
              </a:solidFill>
            </a:endParaRPr>
          </a:p>
        </p:txBody>
      </p:sp>
      <p:sp>
        <p:nvSpPr>
          <p:cNvPr id="6" name="Espace réservé du numéro de diapositive 3">
            <a:extLst>
              <a:ext uri="{FF2B5EF4-FFF2-40B4-BE49-F238E27FC236}">
                <a16:creationId xmlns:a16="http://schemas.microsoft.com/office/drawing/2014/main" id="{76FAC3ED-33F0-472E-BF7D-67177DBBD409}"/>
              </a:ext>
            </a:extLst>
          </p:cNvPr>
          <p:cNvSpPr txBox="1">
            <a:spLocks/>
          </p:cNvSpPr>
          <p:nvPr/>
        </p:nvSpPr>
        <p:spPr>
          <a:xfrm>
            <a:off x="9197788" y="6452112"/>
            <a:ext cx="2743200" cy="215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10AED-0DED-43A4-9FBB-6D2DA876CF66}" type="slidenum">
              <a:rPr lang="fr-FR" smtClean="0"/>
              <a:pPr/>
              <a:t>14</a:t>
            </a:fld>
            <a:endParaRPr lang="fr-FR"/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C5D70DCC-D16E-4E43-9F21-36534AC434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3945943"/>
              </p:ext>
            </p:extLst>
          </p:nvPr>
        </p:nvGraphicFramePr>
        <p:xfrm>
          <a:off x="560624" y="1614879"/>
          <a:ext cx="8637164" cy="3896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7245E6B6-3588-4E30-8872-6FC66CC44594}"/>
              </a:ext>
            </a:extLst>
          </p:cNvPr>
          <p:cNvSpPr txBox="1"/>
          <p:nvPr/>
        </p:nvSpPr>
        <p:spPr>
          <a:xfrm>
            <a:off x="8875010" y="2782669"/>
            <a:ext cx="2364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26AAE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Consulte des offres  </a:t>
            </a:r>
          </a:p>
          <a:p>
            <a:r>
              <a:rPr lang="fr-FR" b="1" dirty="0">
                <a:solidFill>
                  <a:srgbClr val="26AAE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42%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29D0BFB4-D38C-40FC-885C-850F72E2C4E9}"/>
              </a:ext>
            </a:extLst>
          </p:cNvPr>
          <p:cNvCxnSpPr>
            <a:cxnSpLocks/>
          </p:cNvCxnSpPr>
          <p:nvPr/>
        </p:nvCxnSpPr>
        <p:spPr>
          <a:xfrm>
            <a:off x="8470341" y="1910565"/>
            <a:ext cx="0" cy="2649712"/>
          </a:xfrm>
          <a:prstGeom prst="line">
            <a:avLst/>
          </a:prstGeom>
          <a:ln w="19050">
            <a:solidFill>
              <a:srgbClr val="26AA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F517CA0D-E79A-4F3E-9C56-7BFE26D8B008}"/>
              </a:ext>
            </a:extLst>
          </p:cNvPr>
          <p:cNvGrpSpPr/>
          <p:nvPr/>
        </p:nvGrpSpPr>
        <p:grpSpPr>
          <a:xfrm>
            <a:off x="9858722" y="3435928"/>
            <a:ext cx="2040356" cy="701810"/>
            <a:chOff x="9858722" y="3435928"/>
            <a:chExt cx="2040356" cy="701810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E78B115B-78F3-45FF-9EBD-2F602163ACDE}"/>
                </a:ext>
              </a:extLst>
            </p:cNvPr>
            <p:cNvGrpSpPr/>
            <p:nvPr/>
          </p:nvGrpSpPr>
          <p:grpSpPr>
            <a:xfrm>
              <a:off x="9858722" y="3435928"/>
              <a:ext cx="1713045" cy="253916"/>
              <a:chOff x="9037505" y="1987041"/>
              <a:chExt cx="1713045" cy="253916"/>
            </a:xfrm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6625F17-4943-49B8-8CE1-B55563AD0C0E}"/>
                  </a:ext>
                </a:extLst>
              </p:cNvPr>
              <p:cNvSpPr txBox="1"/>
              <p:nvPr/>
            </p:nvSpPr>
            <p:spPr>
              <a:xfrm>
                <a:off x="9181733" y="1987041"/>
                <a:ext cx="156881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26AAE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25 - 34 ans : 48%</a:t>
                </a:r>
              </a:p>
            </p:txBody>
          </p:sp>
          <p:sp>
            <p:nvSpPr>
              <p:cNvPr id="15" name="Triangle isocèle 14">
                <a:extLst>
                  <a:ext uri="{FF2B5EF4-FFF2-40B4-BE49-F238E27FC236}">
                    <a16:creationId xmlns:a16="http://schemas.microsoft.com/office/drawing/2014/main" id="{B7D150D7-732B-483A-9EEA-3B92D59CEB87}"/>
                  </a:ext>
                </a:extLst>
              </p:cNvPr>
              <p:cNvSpPr/>
              <p:nvPr/>
            </p:nvSpPr>
            <p:spPr>
              <a:xfrm>
                <a:off x="9037505" y="2063006"/>
                <a:ext cx="160282" cy="90047"/>
              </a:xfrm>
              <a:prstGeom prst="triangle">
                <a:avLst>
                  <a:gd name="adj" fmla="val 49133"/>
                </a:avLst>
              </a:prstGeom>
              <a:solidFill>
                <a:srgbClr val="7DCCED"/>
              </a:solidFill>
              <a:ln>
                <a:solidFill>
                  <a:srgbClr val="7DCCE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BA83AB4C-4ECF-4ED9-B41D-0C72D75715D1}"/>
                </a:ext>
              </a:extLst>
            </p:cNvPr>
            <p:cNvGrpSpPr/>
            <p:nvPr/>
          </p:nvGrpSpPr>
          <p:grpSpPr>
            <a:xfrm>
              <a:off x="9858722" y="3659875"/>
              <a:ext cx="1892669" cy="253916"/>
              <a:chOff x="9037505" y="1987041"/>
              <a:chExt cx="1892669" cy="253916"/>
            </a:xfrm>
          </p:grpSpPr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A957C40F-88EF-4A19-AE52-BEF126F6947B}"/>
                  </a:ext>
                </a:extLst>
              </p:cNvPr>
              <p:cNvSpPr txBox="1"/>
              <p:nvPr/>
            </p:nvSpPr>
            <p:spPr>
              <a:xfrm>
                <a:off x="9181733" y="1987041"/>
                <a:ext cx="1748441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26AAE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Classe moyenne inf.  : 53%</a:t>
                </a:r>
              </a:p>
            </p:txBody>
          </p:sp>
          <p:sp>
            <p:nvSpPr>
              <p:cNvPr id="25" name="Triangle isocèle 24">
                <a:extLst>
                  <a:ext uri="{FF2B5EF4-FFF2-40B4-BE49-F238E27FC236}">
                    <a16:creationId xmlns:a16="http://schemas.microsoft.com/office/drawing/2014/main" id="{D4CACD44-8A5F-4373-BC37-35EBD0289790}"/>
                  </a:ext>
                </a:extLst>
              </p:cNvPr>
              <p:cNvSpPr/>
              <p:nvPr/>
            </p:nvSpPr>
            <p:spPr>
              <a:xfrm>
                <a:off x="9037505" y="2063006"/>
                <a:ext cx="160282" cy="90047"/>
              </a:xfrm>
              <a:prstGeom prst="triangle">
                <a:avLst>
                  <a:gd name="adj" fmla="val 49133"/>
                </a:avLst>
              </a:prstGeom>
              <a:solidFill>
                <a:srgbClr val="7DCCED"/>
              </a:solidFill>
              <a:ln>
                <a:solidFill>
                  <a:srgbClr val="7DCCE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9F479154-F2C3-4F77-8238-4294AF55E6B3}"/>
                </a:ext>
              </a:extLst>
            </p:cNvPr>
            <p:cNvGrpSpPr/>
            <p:nvPr/>
          </p:nvGrpSpPr>
          <p:grpSpPr>
            <a:xfrm>
              <a:off x="9858722" y="3883822"/>
              <a:ext cx="2040356" cy="253916"/>
              <a:chOff x="9037505" y="1987041"/>
              <a:chExt cx="2040356" cy="253916"/>
            </a:xfrm>
          </p:grpSpPr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85C86683-1269-4D9C-BDAC-0C97447E9BDC}"/>
                  </a:ext>
                </a:extLst>
              </p:cNvPr>
              <p:cNvSpPr txBox="1"/>
              <p:nvPr/>
            </p:nvSpPr>
            <p:spPr>
              <a:xfrm>
                <a:off x="9181733" y="1987041"/>
                <a:ext cx="1896128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26AAE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Classe modeste à pauvre : 54%</a:t>
                </a:r>
              </a:p>
            </p:txBody>
          </p:sp>
          <p:sp>
            <p:nvSpPr>
              <p:cNvPr id="28" name="Triangle isocèle 27">
                <a:extLst>
                  <a:ext uri="{FF2B5EF4-FFF2-40B4-BE49-F238E27FC236}">
                    <a16:creationId xmlns:a16="http://schemas.microsoft.com/office/drawing/2014/main" id="{D2C1A0C8-C319-4ED2-BBC8-9B16FA3FDAF3}"/>
                  </a:ext>
                </a:extLst>
              </p:cNvPr>
              <p:cNvSpPr/>
              <p:nvPr/>
            </p:nvSpPr>
            <p:spPr>
              <a:xfrm>
                <a:off x="9037505" y="2063006"/>
                <a:ext cx="160282" cy="90047"/>
              </a:xfrm>
              <a:prstGeom prst="triangle">
                <a:avLst>
                  <a:gd name="adj" fmla="val 49133"/>
                </a:avLst>
              </a:prstGeom>
              <a:solidFill>
                <a:srgbClr val="7DCCED"/>
              </a:solidFill>
              <a:ln>
                <a:solidFill>
                  <a:srgbClr val="7DCCE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102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Les cadres estiment une durée de recherche d’emploi un peu supérieure à 2019, signe d’une exigence accrue de leur part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15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3" y="1062921"/>
            <a:ext cx="10898281" cy="434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/>
            <a:r>
              <a:rPr lang="fr-FR" sz="1200" b="1">
                <a:solidFill>
                  <a:srgbClr val="404B56"/>
                </a:solidFill>
              </a:rPr>
              <a:t>Si vous deviez actuellement chercher un emploi, combien de temps pensez-vous que cela prendrait ?</a:t>
            </a:r>
            <a:endParaRPr lang="fr-FR" sz="1200" b="1" dirty="0">
              <a:solidFill>
                <a:srgbClr val="404B56"/>
              </a:solidFill>
            </a:endParaRPr>
          </a:p>
        </p:txBody>
      </p:sp>
      <p:sp>
        <p:nvSpPr>
          <p:cNvPr id="6" name="Espace réservé du numéro de diapositive 3">
            <a:extLst>
              <a:ext uri="{FF2B5EF4-FFF2-40B4-BE49-F238E27FC236}">
                <a16:creationId xmlns:a16="http://schemas.microsoft.com/office/drawing/2014/main" id="{149102D8-4C73-4B9D-9C8C-44E459973F17}"/>
              </a:ext>
            </a:extLst>
          </p:cNvPr>
          <p:cNvSpPr txBox="1">
            <a:spLocks/>
          </p:cNvSpPr>
          <p:nvPr/>
        </p:nvSpPr>
        <p:spPr>
          <a:xfrm>
            <a:off x="9197788" y="6452112"/>
            <a:ext cx="2743200" cy="215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10AED-0DED-43A4-9FBB-6D2DA876CF66}" type="slidenum">
              <a:rPr lang="fr-FR" smtClean="0"/>
              <a:pPr/>
              <a:t>15</a:t>
            </a:fld>
            <a:endParaRPr lang="fr-FR"/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C5649969-3056-46B3-AA6A-A4F895DF49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3480338"/>
              </p:ext>
            </p:extLst>
          </p:nvPr>
        </p:nvGraphicFramePr>
        <p:xfrm>
          <a:off x="560624" y="1614879"/>
          <a:ext cx="7053932" cy="3896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E9AE8B3F-3010-408F-BCD1-409DEF10C115}"/>
              </a:ext>
            </a:extLst>
          </p:cNvPr>
          <p:cNvSpPr txBox="1"/>
          <p:nvPr/>
        </p:nvSpPr>
        <p:spPr>
          <a:xfrm>
            <a:off x="7727221" y="2191434"/>
            <a:ext cx="1911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26AAE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Moins de 6 mois  </a:t>
            </a:r>
          </a:p>
          <a:p>
            <a:r>
              <a:rPr lang="fr-FR" b="1" dirty="0">
                <a:solidFill>
                  <a:srgbClr val="26AAE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62%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1361B43-0DF2-44E6-A29B-6F33505E928D}"/>
              </a:ext>
            </a:extLst>
          </p:cNvPr>
          <p:cNvSpPr txBox="1"/>
          <p:nvPr/>
        </p:nvSpPr>
        <p:spPr>
          <a:xfrm>
            <a:off x="7727221" y="4193344"/>
            <a:ext cx="1911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Plus de 6 mois </a:t>
            </a:r>
          </a:p>
          <a:p>
            <a:r>
              <a:rPr lang="fr-FR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38%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B18F63C-E59B-4AAF-94D1-DC3F8BE66D81}"/>
              </a:ext>
            </a:extLst>
          </p:cNvPr>
          <p:cNvSpPr txBox="1"/>
          <p:nvPr/>
        </p:nvSpPr>
        <p:spPr>
          <a:xfrm>
            <a:off x="7727221" y="2998033"/>
            <a:ext cx="2870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Rappel Octobre 2019 : 68%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D5D079D-66D8-427D-B3A3-899E7E47666C}"/>
              </a:ext>
            </a:extLst>
          </p:cNvPr>
          <p:cNvSpPr txBox="1"/>
          <p:nvPr/>
        </p:nvSpPr>
        <p:spPr>
          <a:xfrm>
            <a:off x="7727221" y="4941948"/>
            <a:ext cx="2870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Rappel Octobre 2019 : 32%</a:t>
            </a:r>
          </a:p>
        </p:txBody>
      </p:sp>
      <p:sp>
        <p:nvSpPr>
          <p:cNvPr id="16" name="Text Box 72">
            <a:extLst>
              <a:ext uri="{FF2B5EF4-FFF2-40B4-BE49-F238E27FC236}">
                <a16:creationId xmlns:a16="http://schemas.microsoft.com/office/drawing/2014/main" id="{B4C69A9F-BC09-488D-94F3-F209C2915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7466" y="3164333"/>
            <a:ext cx="1953522" cy="101566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 b="1" dirty="0">
                <a:solidFill>
                  <a:srgbClr val="003366"/>
                </a:solidFill>
                <a:latin typeface="Calibri" pitchFamily="34" charset="0"/>
              </a:rPr>
              <a:t>MOYENNE :</a:t>
            </a:r>
            <a:br>
              <a:rPr lang="fr-FR" sz="1200" b="1" dirty="0">
                <a:solidFill>
                  <a:srgbClr val="003366"/>
                </a:solidFill>
                <a:latin typeface="Calibri" pitchFamily="34" charset="0"/>
              </a:rPr>
            </a:br>
            <a:r>
              <a:rPr lang="fr-FR" sz="2000" b="1" dirty="0">
                <a:solidFill>
                  <a:srgbClr val="003366"/>
                </a:solidFill>
                <a:latin typeface="Calibri" pitchFamily="34" charset="0"/>
              </a:rPr>
              <a:t>6,7 mois </a:t>
            </a:r>
            <a:br>
              <a:rPr lang="fr-FR" sz="1200" b="1" dirty="0">
                <a:solidFill>
                  <a:srgbClr val="003366"/>
                </a:solidFill>
                <a:latin typeface="Calibri" pitchFamily="34" charset="0"/>
              </a:rPr>
            </a:br>
            <a:r>
              <a:rPr lang="fr-FR" sz="1200" b="1" i="1" dirty="0">
                <a:solidFill>
                  <a:srgbClr val="003366"/>
                </a:solidFill>
                <a:latin typeface="Calibri" pitchFamily="34" charset="0"/>
              </a:rPr>
              <a:t>(Rappel Octobre 2019)</a:t>
            </a:r>
            <a:br>
              <a:rPr lang="fr-FR" sz="1200" b="1" i="1" dirty="0">
                <a:solidFill>
                  <a:srgbClr val="003366"/>
                </a:solidFill>
                <a:latin typeface="Calibri" pitchFamily="34" charset="0"/>
              </a:rPr>
            </a:br>
            <a:r>
              <a:rPr lang="fr-FR" sz="1600" b="1" i="1" dirty="0">
                <a:solidFill>
                  <a:srgbClr val="003366"/>
                </a:solidFill>
                <a:latin typeface="Calibri" pitchFamily="34" charset="0"/>
              </a:rPr>
              <a:t>6,3 mois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28A565D1-474D-45F7-9B81-51A4D29BB60C}"/>
              </a:ext>
            </a:extLst>
          </p:cNvPr>
          <p:cNvCxnSpPr/>
          <p:nvPr/>
        </p:nvCxnSpPr>
        <p:spPr>
          <a:xfrm>
            <a:off x="7614556" y="1887119"/>
            <a:ext cx="0" cy="1625359"/>
          </a:xfrm>
          <a:prstGeom prst="line">
            <a:avLst/>
          </a:prstGeom>
          <a:ln>
            <a:solidFill>
              <a:srgbClr val="26AA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7DA2F2B-1C43-4596-BC05-614C6B1C2997}"/>
              </a:ext>
            </a:extLst>
          </p:cNvPr>
          <p:cNvCxnSpPr/>
          <p:nvPr/>
        </p:nvCxnSpPr>
        <p:spPr>
          <a:xfrm>
            <a:off x="7614556" y="3933467"/>
            <a:ext cx="0" cy="162535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8016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16</a:t>
            </a:fld>
            <a:endParaRPr lang="fr-FR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09C959C6-B5FD-41FB-94DA-FE0485B8FE06}"/>
              </a:ext>
            </a:extLst>
          </p:cNvPr>
          <p:cNvGrpSpPr>
            <a:grpSpLocks/>
          </p:cNvGrpSpPr>
          <p:nvPr/>
        </p:nvGrpSpPr>
        <p:grpSpPr bwMode="auto">
          <a:xfrm>
            <a:off x="880191" y="2851175"/>
            <a:ext cx="10662235" cy="1521320"/>
            <a:chOff x="422" y="2906"/>
            <a:chExt cx="6517" cy="104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807E047-CA75-4F55-968E-69AB07C23C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6" y="3110"/>
              <a:ext cx="5433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2400" b="1" dirty="0">
                  <a:solidFill>
                    <a:srgbClr val="26AAE1"/>
                  </a:solidFill>
                  <a:latin typeface="Century Gothic" panose="020B0502020202020204" pitchFamily="34" charset="0"/>
                </a:rPr>
                <a:t>La mobilité géographique des cadres : </a:t>
              </a:r>
            </a:p>
            <a:p>
              <a:r>
                <a:rPr lang="fr-FR" sz="2400" b="1" dirty="0">
                  <a:solidFill>
                    <a:srgbClr val="26AAE1"/>
                  </a:solidFill>
                  <a:latin typeface="Century Gothic" panose="020B0502020202020204" pitchFamily="34" charset="0"/>
                </a:rPr>
                <a:t>des situations plurielles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563E28E-D7DA-41C8-A170-EB60BE77CB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" y="2906"/>
              <a:ext cx="879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 sz="5400" b="1" dirty="0">
                  <a:solidFill>
                    <a:srgbClr val="26AAE1"/>
                  </a:solidFill>
                  <a:latin typeface="Century Gothic" panose="020B0502020202020204" pitchFamily="34" charset="0"/>
                  <a:cs typeface="Times New Roman" pitchFamily="18" charset="0"/>
                </a:rPr>
                <a:t>#4</a:t>
              </a:r>
            </a:p>
          </p:txBody>
        </p:sp>
        <p:sp>
          <p:nvSpPr>
            <p:cNvPr id="9" name="Line 5">
              <a:extLst>
                <a:ext uri="{FF2B5EF4-FFF2-40B4-BE49-F238E27FC236}">
                  <a16:creationId xmlns:a16="http://schemas.microsoft.com/office/drawing/2014/main" id="{A795E9F4-5CDD-418E-ADB1-900E9BEA2F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01" y="3218"/>
              <a:ext cx="0" cy="408"/>
            </a:xfrm>
            <a:prstGeom prst="line">
              <a:avLst/>
            </a:prstGeom>
            <a:noFill/>
            <a:ln w="114300">
              <a:solidFill>
                <a:srgbClr val="26AAE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199" dirty="0">
                <a:solidFill>
                  <a:srgbClr val="26AAE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4794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L’exode vers la campagne est une réalité, mais le mouvement inverse également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17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3" y="1062921"/>
            <a:ext cx="10898281" cy="434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/>
            <a:r>
              <a:rPr lang="fr-FR" sz="1200" b="1" dirty="0">
                <a:solidFill>
                  <a:srgbClr val="404B56"/>
                </a:solidFill>
              </a:rPr>
              <a:t>Au cours des deux dernières années, avez-vous vécu une des situations de mobilité géographiques suivantes… ?</a:t>
            </a:r>
          </a:p>
        </p:txBody>
      </p:sp>
      <p:graphicFrame>
        <p:nvGraphicFramePr>
          <p:cNvPr id="6" name="Graphique 12">
            <a:extLst>
              <a:ext uri="{FF2B5EF4-FFF2-40B4-BE49-F238E27FC236}">
                <a16:creationId xmlns:a16="http://schemas.microsoft.com/office/drawing/2014/main" id="{FB7CC709-F0D3-4755-97F2-4CE4379274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3666293"/>
              </p:ext>
            </p:extLst>
          </p:nvPr>
        </p:nvGraphicFramePr>
        <p:xfrm>
          <a:off x="825446" y="1896354"/>
          <a:ext cx="10541108" cy="3527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0" name="Groupe 9">
            <a:extLst>
              <a:ext uri="{FF2B5EF4-FFF2-40B4-BE49-F238E27FC236}">
                <a16:creationId xmlns:a16="http://schemas.microsoft.com/office/drawing/2014/main" id="{DAE9E511-D243-4C21-B505-75BEF84F5F9F}"/>
              </a:ext>
            </a:extLst>
          </p:cNvPr>
          <p:cNvGrpSpPr/>
          <p:nvPr/>
        </p:nvGrpSpPr>
        <p:grpSpPr>
          <a:xfrm>
            <a:off x="3074753" y="4982066"/>
            <a:ext cx="5860145" cy="1311568"/>
            <a:chOff x="3337643" y="5199236"/>
            <a:chExt cx="5860145" cy="1311568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AFCEEF29-DBA3-4A18-AD5D-79DE8230214F}"/>
                </a:ext>
              </a:extLst>
            </p:cNvPr>
            <p:cNvGrpSpPr/>
            <p:nvPr/>
          </p:nvGrpSpPr>
          <p:grpSpPr>
            <a:xfrm>
              <a:off x="7384790" y="5837401"/>
              <a:ext cx="1713045" cy="253916"/>
              <a:chOff x="9037505" y="1987041"/>
              <a:chExt cx="1713045" cy="253916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EDCD735-6E21-460A-BF7A-FE09EA1412EE}"/>
                  </a:ext>
                </a:extLst>
              </p:cNvPr>
              <p:cNvSpPr txBox="1"/>
              <p:nvPr/>
            </p:nvSpPr>
            <p:spPr>
              <a:xfrm>
                <a:off x="9181733" y="1987041"/>
                <a:ext cx="156881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26AAE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Moins de 35 ans : 39%</a:t>
                </a:r>
              </a:p>
            </p:txBody>
          </p:sp>
          <p:sp>
            <p:nvSpPr>
              <p:cNvPr id="14" name="Triangle isocèle 13">
                <a:extLst>
                  <a:ext uri="{FF2B5EF4-FFF2-40B4-BE49-F238E27FC236}">
                    <a16:creationId xmlns:a16="http://schemas.microsoft.com/office/drawing/2014/main" id="{5078C716-D609-43B5-BBB4-812A6FCC63DF}"/>
                  </a:ext>
                </a:extLst>
              </p:cNvPr>
              <p:cNvSpPr/>
              <p:nvPr/>
            </p:nvSpPr>
            <p:spPr>
              <a:xfrm>
                <a:off x="9037505" y="2063006"/>
                <a:ext cx="160282" cy="90047"/>
              </a:xfrm>
              <a:prstGeom prst="triangle">
                <a:avLst>
                  <a:gd name="adj" fmla="val 49133"/>
                </a:avLst>
              </a:prstGeom>
              <a:solidFill>
                <a:srgbClr val="7DCCED"/>
              </a:solidFill>
              <a:ln>
                <a:solidFill>
                  <a:srgbClr val="7DCCE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AD15D992-8AE0-4457-BA3C-FD5D49669A0D}"/>
                </a:ext>
              </a:extLst>
            </p:cNvPr>
            <p:cNvGrpSpPr/>
            <p:nvPr/>
          </p:nvGrpSpPr>
          <p:grpSpPr>
            <a:xfrm>
              <a:off x="3337643" y="5199236"/>
              <a:ext cx="5860145" cy="1311568"/>
              <a:chOff x="540655" y="5199236"/>
              <a:chExt cx="5902069" cy="1311568"/>
            </a:xfrm>
          </p:grpSpPr>
          <p:sp>
            <p:nvSpPr>
              <p:cNvPr id="11" name="Rectangle à coins arrondis 25">
                <a:extLst>
                  <a:ext uri="{FF2B5EF4-FFF2-40B4-BE49-F238E27FC236}">
                    <a16:creationId xmlns:a16="http://schemas.microsoft.com/office/drawing/2014/main" id="{14F885CA-2C87-4018-B829-764D26B5DD71}"/>
                  </a:ext>
                </a:extLst>
              </p:cNvPr>
              <p:cNvSpPr/>
              <p:nvPr/>
            </p:nvSpPr>
            <p:spPr>
              <a:xfrm>
                <a:off x="540655" y="5309912"/>
                <a:ext cx="5902069" cy="1200892"/>
              </a:xfrm>
              <a:prstGeom prst="roundRect">
                <a:avLst>
                  <a:gd name="adj" fmla="val 12744"/>
                </a:avLst>
              </a:pr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9" name="Rectangle à coins arrondis 23">
                <a:extLst>
                  <a:ext uri="{FF2B5EF4-FFF2-40B4-BE49-F238E27FC236}">
                    <a16:creationId xmlns:a16="http://schemas.microsoft.com/office/drawing/2014/main" id="{02B4BA2E-933D-4510-975A-014D8DC1B7BB}"/>
                  </a:ext>
                </a:extLst>
              </p:cNvPr>
              <p:cNvSpPr/>
              <p:nvPr/>
            </p:nvSpPr>
            <p:spPr bwMode="auto">
              <a:xfrm>
                <a:off x="1012556" y="5199236"/>
                <a:ext cx="1435874" cy="23933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7325" rIns="0" bIns="37325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81370">
                  <a:lnSpc>
                    <a:spcPct val="120000"/>
                  </a:lnSpc>
                </a:pPr>
                <a:r>
                  <a:rPr lang="fr-FR" sz="1050" b="1" dirty="0">
                    <a:solidFill>
                      <a:schemeClr val="bg1"/>
                    </a:solidFill>
                    <a:cs typeface="Calibri" pitchFamily="34" charset="0"/>
                  </a:rPr>
                  <a:t>Récapitulatif</a:t>
                </a:r>
              </a:p>
            </p:txBody>
          </p:sp>
        </p:grpSp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62BAAA37-D5DA-4115-BA96-E4E8781C5ADE}"/>
                </a:ext>
              </a:extLst>
            </p:cNvPr>
            <p:cNvSpPr txBox="1"/>
            <p:nvPr/>
          </p:nvSpPr>
          <p:spPr>
            <a:xfrm>
              <a:off x="3616458" y="5595027"/>
              <a:ext cx="366837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solidFill>
                    <a:srgbClr val="002060"/>
                  </a:solidFill>
                </a:rPr>
                <a:t>24% </a:t>
              </a:r>
              <a:r>
                <a:rPr lang="fr-FR" dirty="0">
                  <a:solidFill>
                    <a:srgbClr val="002060"/>
                  </a:solidFill>
                </a:rPr>
                <a:t>ont déménagé au cours des deux dernières années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7385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26AAE1"/>
                </a:solidFill>
                <a:latin typeface="Century Gothic" panose="020B0502020202020204" pitchFamily="34" charset="0"/>
              </a:rPr>
              <a:t>Les deux tiers ont conservé leur emploi dans la région d’origine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197788" y="6403227"/>
            <a:ext cx="2743200" cy="215153"/>
          </a:xfrm>
        </p:spPr>
        <p:txBody>
          <a:bodyPr/>
          <a:lstStyle/>
          <a:p>
            <a:fld id="{B4810AED-0DED-43A4-9FBB-6D2DA876CF66}" type="slidenum">
              <a:rPr lang="fr-FR" smtClean="0"/>
              <a:t>18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3" y="1062921"/>
            <a:ext cx="10898281" cy="434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/>
            <a:r>
              <a:rPr lang="fr-FR" sz="1200" b="1">
                <a:solidFill>
                  <a:srgbClr val="404B56"/>
                </a:solidFill>
              </a:rPr>
              <a:t>Et à la suite de ce déménagement, avez-vous continué de travailler dans votre région d’origine ?</a:t>
            </a:r>
            <a:endParaRPr lang="fr-FR" sz="1200" b="1" dirty="0">
              <a:solidFill>
                <a:srgbClr val="404B56"/>
              </a:solidFill>
            </a:endParaRPr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E2DA6C5A-BB61-4C40-95A4-FDB9E23555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1431884"/>
              </p:ext>
            </p:extLst>
          </p:nvPr>
        </p:nvGraphicFramePr>
        <p:xfrm>
          <a:off x="4741715" y="2506675"/>
          <a:ext cx="3822576" cy="3288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 Box 10">
            <a:extLst>
              <a:ext uri="{FF2B5EF4-FFF2-40B4-BE49-F238E27FC236}">
                <a16:creationId xmlns:a16="http://schemas.microsoft.com/office/drawing/2014/main" id="{C776FA39-01CA-49CA-8873-5982369AF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684" y="1500630"/>
            <a:ext cx="7934326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 anchor="t">
            <a:spAutoFit/>
          </a:bodyPr>
          <a:lstStyle/>
          <a:p>
            <a:pPr algn="just"/>
            <a:r>
              <a:rPr lang="fr-FR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 : A ceux qui ont déménagé dans une autre région, soit 11% de l’échantillon</a:t>
            </a: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A4380ED2-0430-4507-A39F-9D8318398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922450"/>
              </p:ext>
            </p:extLst>
          </p:nvPr>
        </p:nvGraphicFramePr>
        <p:xfrm>
          <a:off x="-738993" y="2649577"/>
          <a:ext cx="5461103" cy="3002600"/>
        </p:xfrm>
        <a:graphic>
          <a:graphicData uri="http://schemas.openxmlformats.org/drawingml/2006/table">
            <a:tbl>
              <a:tblPr/>
              <a:tblGrid>
                <a:gridCol w="5461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0650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 et je retourne sur site au moins une fois par semaine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0650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 et je retourne sur site au moins une fois par mois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0650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</a:rPr>
                        <a:t>Oui mais je suis à 100% en télétravail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0650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1" i="0" u="none" strike="noStrike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</a:rPr>
                        <a:t>Non, j’ai quitté mon emploi dans ma région d’origine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Accolade fermante 1">
            <a:extLst>
              <a:ext uri="{FF2B5EF4-FFF2-40B4-BE49-F238E27FC236}">
                <a16:creationId xmlns:a16="http://schemas.microsoft.com/office/drawing/2014/main" id="{ADE9FCA7-E65D-4E80-9562-11665A9B3BAE}"/>
              </a:ext>
            </a:extLst>
          </p:cNvPr>
          <p:cNvSpPr/>
          <p:nvPr/>
        </p:nvSpPr>
        <p:spPr>
          <a:xfrm>
            <a:off x="8291162" y="2682779"/>
            <a:ext cx="225237" cy="149244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Accolade fermante 8">
            <a:extLst>
              <a:ext uri="{FF2B5EF4-FFF2-40B4-BE49-F238E27FC236}">
                <a16:creationId xmlns:a16="http://schemas.microsoft.com/office/drawing/2014/main" id="{FA0FB652-383B-49E0-9231-4543AB1A755E}"/>
              </a:ext>
            </a:extLst>
          </p:cNvPr>
          <p:cNvSpPr/>
          <p:nvPr/>
        </p:nvSpPr>
        <p:spPr>
          <a:xfrm>
            <a:off x="9891714" y="2649577"/>
            <a:ext cx="249818" cy="236181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053B157-D8E1-47EA-8199-330DA9DBE89C}"/>
              </a:ext>
            </a:extLst>
          </p:cNvPr>
          <p:cNvSpPr txBox="1"/>
          <p:nvPr/>
        </p:nvSpPr>
        <p:spPr>
          <a:xfrm>
            <a:off x="8643248" y="3030662"/>
            <a:ext cx="17438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52% </a:t>
            </a:r>
            <a:r>
              <a:rPr lang="fr-FR" dirty="0">
                <a:solidFill>
                  <a:srgbClr val="002060"/>
                </a:solidFill>
              </a:rPr>
              <a:t>retournent</a:t>
            </a:r>
          </a:p>
          <a:p>
            <a:r>
              <a:rPr lang="fr-FR" dirty="0">
                <a:solidFill>
                  <a:srgbClr val="002060"/>
                </a:solidFill>
              </a:rPr>
              <a:t>sur site</a:t>
            </a:r>
            <a:endParaRPr lang="fr-FR" sz="1400" dirty="0">
              <a:solidFill>
                <a:srgbClr val="00206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BF7AB37-8941-47C1-A4BC-9189794A13E6}"/>
              </a:ext>
            </a:extLst>
          </p:cNvPr>
          <p:cNvSpPr txBox="1"/>
          <p:nvPr/>
        </p:nvSpPr>
        <p:spPr>
          <a:xfrm>
            <a:off x="10174990" y="2972270"/>
            <a:ext cx="17438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64% </a:t>
            </a:r>
            <a:r>
              <a:rPr lang="fr-FR" dirty="0">
                <a:solidFill>
                  <a:srgbClr val="002060"/>
                </a:solidFill>
              </a:rPr>
              <a:t>ont continué de travailler dans leur région d’origine</a:t>
            </a:r>
            <a:endParaRPr lang="fr-FR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710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Les plus jeunes, les plus modestes, mais aussi les plus mobiles se projettent plus facilement dans une mobilité future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19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3" y="1062921"/>
            <a:ext cx="10898281" cy="434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/>
            <a:r>
              <a:rPr lang="fr-FR" sz="1200" b="1">
                <a:solidFill>
                  <a:srgbClr val="404B56"/>
                </a:solidFill>
              </a:rPr>
              <a:t>Selon-vous, d’ici un an, vous travaillerez… ?</a:t>
            </a:r>
            <a:endParaRPr lang="fr-FR" sz="1200" b="1" dirty="0">
              <a:solidFill>
                <a:srgbClr val="404B56"/>
              </a:solidFill>
            </a:endParaRPr>
          </a:p>
        </p:txBody>
      </p:sp>
      <p:graphicFrame>
        <p:nvGraphicFramePr>
          <p:cNvPr id="6" name="Graphique 6">
            <a:extLst>
              <a:ext uri="{FF2B5EF4-FFF2-40B4-BE49-F238E27FC236}">
                <a16:creationId xmlns:a16="http://schemas.microsoft.com/office/drawing/2014/main" id="{CC55DF12-C6EA-4B8D-939C-2707AEE0E0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8286558"/>
              </p:ext>
            </p:extLst>
          </p:nvPr>
        </p:nvGraphicFramePr>
        <p:xfrm>
          <a:off x="1009943" y="2136981"/>
          <a:ext cx="9488773" cy="3658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" name="Groupe 1">
            <a:extLst>
              <a:ext uri="{FF2B5EF4-FFF2-40B4-BE49-F238E27FC236}">
                <a16:creationId xmlns:a16="http://schemas.microsoft.com/office/drawing/2014/main" id="{2288F63D-4072-44A9-B6C6-F4EC133EC747}"/>
              </a:ext>
            </a:extLst>
          </p:cNvPr>
          <p:cNvGrpSpPr/>
          <p:nvPr/>
        </p:nvGrpSpPr>
        <p:grpSpPr>
          <a:xfrm>
            <a:off x="5971499" y="2627910"/>
            <a:ext cx="2062944" cy="897903"/>
            <a:chOff x="5777189" y="5290311"/>
            <a:chExt cx="2062944" cy="897903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E7D7DB3C-7B75-4A79-80F8-3410C14BDDD3}"/>
                </a:ext>
              </a:extLst>
            </p:cNvPr>
            <p:cNvGrpSpPr/>
            <p:nvPr/>
          </p:nvGrpSpPr>
          <p:grpSpPr>
            <a:xfrm>
              <a:off x="5777189" y="5290311"/>
              <a:ext cx="1713045" cy="253916"/>
              <a:chOff x="9037505" y="1987041"/>
              <a:chExt cx="1713045" cy="253916"/>
            </a:xfrm>
          </p:grpSpPr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AEBC8D81-7F9E-49D5-BE48-670AFAED7301}"/>
                  </a:ext>
                </a:extLst>
              </p:cNvPr>
              <p:cNvSpPr txBox="1"/>
              <p:nvPr/>
            </p:nvSpPr>
            <p:spPr>
              <a:xfrm>
                <a:off x="9181733" y="1987041"/>
                <a:ext cx="156881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ACE4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Moins de 35 ans : 14%</a:t>
                </a:r>
              </a:p>
            </p:txBody>
          </p:sp>
          <p:sp>
            <p:nvSpPr>
              <p:cNvPr id="10" name="Triangle isocèle 9">
                <a:extLst>
                  <a:ext uri="{FF2B5EF4-FFF2-40B4-BE49-F238E27FC236}">
                    <a16:creationId xmlns:a16="http://schemas.microsoft.com/office/drawing/2014/main" id="{07C84007-8310-487F-8CF4-044C5FC7C0F6}"/>
                  </a:ext>
                </a:extLst>
              </p:cNvPr>
              <p:cNvSpPr/>
              <p:nvPr/>
            </p:nvSpPr>
            <p:spPr>
              <a:xfrm>
                <a:off x="9037505" y="2063006"/>
                <a:ext cx="160282" cy="90047"/>
              </a:xfrm>
              <a:prstGeom prst="triangle">
                <a:avLst>
                  <a:gd name="adj" fmla="val 49133"/>
                </a:avLst>
              </a:prstGeom>
              <a:solidFill>
                <a:srgbClr val="00AC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00ACE4"/>
                  </a:solidFill>
                </a:endParaRPr>
              </a:p>
            </p:txBody>
          </p: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44A7D4D1-BFCA-40F1-9525-9594929EEE9E}"/>
                </a:ext>
              </a:extLst>
            </p:cNvPr>
            <p:cNvGrpSpPr/>
            <p:nvPr/>
          </p:nvGrpSpPr>
          <p:grpSpPr>
            <a:xfrm>
              <a:off x="5777189" y="5503110"/>
              <a:ext cx="1986744" cy="253916"/>
              <a:chOff x="9037505" y="1987041"/>
              <a:chExt cx="1986744" cy="253916"/>
            </a:xfrm>
          </p:grpSpPr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29928F5E-B79F-4876-B4A2-616AC723C02B}"/>
                  </a:ext>
                </a:extLst>
              </p:cNvPr>
              <p:cNvSpPr txBox="1"/>
              <p:nvPr/>
            </p:nvSpPr>
            <p:spPr>
              <a:xfrm>
                <a:off x="9181733" y="1987041"/>
                <a:ext cx="184251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ACE4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Classe moyenne inf. : 12%</a:t>
                </a:r>
              </a:p>
            </p:txBody>
          </p:sp>
          <p:sp>
            <p:nvSpPr>
              <p:cNvPr id="13" name="Triangle isocèle 12">
                <a:extLst>
                  <a:ext uri="{FF2B5EF4-FFF2-40B4-BE49-F238E27FC236}">
                    <a16:creationId xmlns:a16="http://schemas.microsoft.com/office/drawing/2014/main" id="{3085CF26-8837-4453-B407-9D17F6F69818}"/>
                  </a:ext>
                </a:extLst>
              </p:cNvPr>
              <p:cNvSpPr/>
              <p:nvPr/>
            </p:nvSpPr>
            <p:spPr>
              <a:xfrm>
                <a:off x="9037505" y="2063006"/>
                <a:ext cx="160282" cy="90047"/>
              </a:xfrm>
              <a:prstGeom prst="triangle">
                <a:avLst>
                  <a:gd name="adj" fmla="val 49133"/>
                </a:avLst>
              </a:prstGeom>
              <a:solidFill>
                <a:srgbClr val="00AC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00ACE4"/>
                  </a:solidFill>
                </a:endParaRPr>
              </a:p>
            </p:txBody>
          </p:sp>
        </p:grpSp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F8602FBE-9B88-486E-B130-B44504564EA8}"/>
                </a:ext>
              </a:extLst>
            </p:cNvPr>
            <p:cNvGrpSpPr/>
            <p:nvPr/>
          </p:nvGrpSpPr>
          <p:grpSpPr>
            <a:xfrm>
              <a:off x="5777189" y="5723642"/>
              <a:ext cx="2062944" cy="253916"/>
              <a:chOff x="9037505" y="1987041"/>
              <a:chExt cx="2062944" cy="253916"/>
            </a:xfrm>
          </p:grpSpPr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A8B1D40-57C0-424A-91F6-2E510E113F1C}"/>
                  </a:ext>
                </a:extLst>
              </p:cNvPr>
              <p:cNvSpPr txBox="1"/>
              <p:nvPr/>
            </p:nvSpPr>
            <p:spPr>
              <a:xfrm>
                <a:off x="9181733" y="1987041"/>
                <a:ext cx="191871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ACE4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Classe modeste à pauvre : 13%</a:t>
                </a:r>
              </a:p>
            </p:txBody>
          </p:sp>
          <p:sp>
            <p:nvSpPr>
              <p:cNvPr id="16" name="Triangle isocèle 15">
                <a:extLst>
                  <a:ext uri="{FF2B5EF4-FFF2-40B4-BE49-F238E27FC236}">
                    <a16:creationId xmlns:a16="http://schemas.microsoft.com/office/drawing/2014/main" id="{4E1B8E1A-CA10-4BA3-822B-BAC95B077C25}"/>
                  </a:ext>
                </a:extLst>
              </p:cNvPr>
              <p:cNvSpPr/>
              <p:nvPr/>
            </p:nvSpPr>
            <p:spPr>
              <a:xfrm>
                <a:off x="9037505" y="2063006"/>
                <a:ext cx="160282" cy="90047"/>
              </a:xfrm>
              <a:prstGeom prst="triangle">
                <a:avLst>
                  <a:gd name="adj" fmla="val 49133"/>
                </a:avLst>
              </a:prstGeom>
              <a:solidFill>
                <a:srgbClr val="00AC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00ACE4"/>
                  </a:solidFill>
                </a:endParaRPr>
              </a:p>
            </p:txBody>
          </p:sp>
        </p:grp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0104BFE-D960-4F49-B9FC-AF65DCA4071C}"/>
                </a:ext>
              </a:extLst>
            </p:cNvPr>
            <p:cNvGrpSpPr/>
            <p:nvPr/>
          </p:nvGrpSpPr>
          <p:grpSpPr>
            <a:xfrm>
              <a:off x="5777189" y="5934298"/>
              <a:ext cx="2062944" cy="253916"/>
              <a:chOff x="9037505" y="1987041"/>
              <a:chExt cx="2062944" cy="253916"/>
            </a:xfrm>
          </p:grpSpPr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BB5461D-7EDB-4456-BD48-5EA0F7278716}"/>
                  </a:ext>
                </a:extLst>
              </p:cNvPr>
              <p:cNvSpPr txBox="1"/>
              <p:nvPr/>
            </p:nvSpPr>
            <p:spPr>
              <a:xfrm>
                <a:off x="9181733" y="1987041"/>
                <a:ext cx="191871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ACE4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 changé de région : 25%</a:t>
                </a:r>
              </a:p>
            </p:txBody>
          </p:sp>
          <p:sp>
            <p:nvSpPr>
              <p:cNvPr id="19" name="Triangle isocèle 18">
                <a:extLst>
                  <a:ext uri="{FF2B5EF4-FFF2-40B4-BE49-F238E27FC236}">
                    <a16:creationId xmlns:a16="http://schemas.microsoft.com/office/drawing/2014/main" id="{4CA3376E-F916-4D32-B578-B844FA8765B0}"/>
                  </a:ext>
                </a:extLst>
              </p:cNvPr>
              <p:cNvSpPr/>
              <p:nvPr/>
            </p:nvSpPr>
            <p:spPr>
              <a:xfrm>
                <a:off x="9037505" y="2063006"/>
                <a:ext cx="160282" cy="90047"/>
              </a:xfrm>
              <a:prstGeom prst="triangle">
                <a:avLst>
                  <a:gd name="adj" fmla="val 49133"/>
                </a:avLst>
              </a:prstGeom>
              <a:solidFill>
                <a:srgbClr val="00AC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00ACE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77657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118032D9-0DBA-4FEB-90E8-E6551FD63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488" y="347663"/>
            <a:ext cx="10164762" cy="671512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 sz="2400" dirty="0">
                <a:solidFill>
                  <a:srgbClr val="26AAE1"/>
                </a:solidFill>
                <a:latin typeface="Century Gothic" panose="020B0502020202020204" pitchFamily="34" charset="0"/>
              </a:rPr>
              <a:t>MÉTHODOLOGIE</a:t>
            </a:r>
            <a:endParaRPr lang="fr-FR" sz="2400" b="1" dirty="0">
              <a:solidFill>
                <a:srgbClr val="26AAE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56ADABC-A91C-45E6-91E0-15E9F3644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575145"/>
              </p:ext>
            </p:extLst>
          </p:nvPr>
        </p:nvGraphicFramePr>
        <p:xfrm>
          <a:off x="1360487" y="1262928"/>
          <a:ext cx="9747224" cy="4846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5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6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7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15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661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59280">
                <a:tc gridSpan="5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b="1" dirty="0">
                          <a:solidFill>
                            <a:srgbClr val="404B56"/>
                          </a:solidFill>
                          <a:effectLst/>
                        </a:rPr>
                        <a:t>ETUDE REALISEE PAR L’IFOP POUR CADREMPLOI</a:t>
                      </a:r>
                      <a:endParaRPr lang="fr-FR" sz="1400" b="1" dirty="0">
                        <a:solidFill>
                          <a:srgbClr val="404B5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13" marR="2951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547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8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29513" marR="2951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8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29513" marR="2951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8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29513" marR="2951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8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29513" marR="2951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8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29513" marR="2951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219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Echantillon</a:t>
                      </a:r>
                    </a:p>
                  </a:txBody>
                  <a:tcPr marL="29513" marR="2951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13" marR="2951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</a:rPr>
                        <a:t>Méthodologie</a:t>
                      </a:r>
                    </a:p>
                  </a:txBody>
                  <a:tcPr marL="29513" marR="2951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13" marR="2951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Mode de recueil</a:t>
                      </a:r>
                    </a:p>
                  </a:txBody>
                  <a:tcPr marL="29513" marR="2951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54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13" marR="29513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13" marR="29513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29513" marR="29513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13" marR="29513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13" marR="29513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587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13" marR="29513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13" marR="29513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29513" marR="29513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13" marR="29513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13" marR="29513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248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L’enquête a été menée auprès d’un échantillon de </a:t>
                      </a: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1001 </a:t>
                      </a:r>
                      <a:r>
                        <a:rPr lang="fr-FR" sz="14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personnes, représentatif de la population cadre du secteur  privé.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9513" marR="29513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9513" marR="29513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La représentativité de l’échantillon a été assurée par la méthode des quotas sur les critères de sexe, d’âge, de secteur d’activité et de région.</a:t>
                      </a:r>
                    </a:p>
                  </a:txBody>
                  <a:tcPr marL="29513" marR="29513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9513" marR="29513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Les interviews ont été réalisées par questionnaire auto-administré en ligne du 7 au 15 février 2022.</a:t>
                      </a:r>
                      <a:endParaRPr lang="fr-FR" sz="1400" b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9513" marR="29513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4FB2857-F85B-4C3C-9197-618E70974146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769" y="3201484"/>
            <a:ext cx="639838" cy="3351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30E0AD-D947-4739-A0DE-6E419406237A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014" y="3124315"/>
            <a:ext cx="609369" cy="60936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853C170-643C-4BF1-9F0C-BE131B17C891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574" y="3253455"/>
            <a:ext cx="840432" cy="35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208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20</a:t>
            </a:fld>
            <a:endParaRPr lang="fr-FR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09C959C6-B5FD-41FB-94DA-FE0485B8FE06}"/>
              </a:ext>
            </a:extLst>
          </p:cNvPr>
          <p:cNvGrpSpPr>
            <a:grpSpLocks/>
          </p:cNvGrpSpPr>
          <p:nvPr/>
        </p:nvGrpSpPr>
        <p:grpSpPr bwMode="auto">
          <a:xfrm>
            <a:off x="880191" y="2851175"/>
            <a:ext cx="10662235" cy="1521320"/>
            <a:chOff x="422" y="2906"/>
            <a:chExt cx="6517" cy="104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807E047-CA75-4F55-968E-69AB07C23C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6" y="3110"/>
              <a:ext cx="5433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2400" b="1" dirty="0">
                  <a:solidFill>
                    <a:srgbClr val="26AAE1"/>
                  </a:solidFill>
                  <a:latin typeface="Century Gothic" panose="020B0502020202020204" pitchFamily="34" charset="0"/>
                </a:rPr>
                <a:t>Les attentes des cadres vis-à-vis de l’élection présidentielle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563E28E-D7DA-41C8-A170-EB60BE77CB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" y="2906"/>
              <a:ext cx="879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 sz="5400" b="1" dirty="0">
                  <a:solidFill>
                    <a:srgbClr val="26AAE1"/>
                  </a:solidFill>
                  <a:latin typeface="Century Gothic" panose="020B0502020202020204" pitchFamily="34" charset="0"/>
                  <a:cs typeface="Times New Roman" pitchFamily="18" charset="0"/>
                </a:rPr>
                <a:t>#5</a:t>
              </a:r>
            </a:p>
          </p:txBody>
        </p:sp>
        <p:sp>
          <p:nvSpPr>
            <p:cNvPr id="9" name="Line 5">
              <a:extLst>
                <a:ext uri="{FF2B5EF4-FFF2-40B4-BE49-F238E27FC236}">
                  <a16:creationId xmlns:a16="http://schemas.microsoft.com/office/drawing/2014/main" id="{A795E9F4-5CDD-418E-ADB1-900E9BEA2F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01" y="3218"/>
              <a:ext cx="0" cy="408"/>
            </a:xfrm>
            <a:prstGeom prst="line">
              <a:avLst/>
            </a:prstGeom>
            <a:noFill/>
            <a:ln w="114300">
              <a:solidFill>
                <a:srgbClr val="26AAE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199" dirty="0">
                <a:solidFill>
                  <a:srgbClr val="26AAE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439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aphique 12">
            <a:extLst>
              <a:ext uri="{FF2B5EF4-FFF2-40B4-BE49-F238E27FC236}">
                <a16:creationId xmlns:a16="http://schemas.microsoft.com/office/drawing/2014/main" id="{2A54F18D-CB4B-41C1-93F8-AD4E86F30633}"/>
              </a:ext>
            </a:extLst>
          </p:cNvPr>
          <p:cNvGraphicFramePr>
            <a:graphicFrameLocks/>
          </p:cNvGraphicFramePr>
          <p:nvPr/>
        </p:nvGraphicFramePr>
        <p:xfrm>
          <a:off x="544830" y="1901448"/>
          <a:ext cx="9909560" cy="4578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Des cadres plutôt favorables aux avancées sociales proposées, à l’exception du retour de la retraite à 60 ans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21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3" y="1062921"/>
            <a:ext cx="10898281" cy="619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/>
            <a:r>
              <a:rPr lang="fr-FR" sz="1200" b="1" dirty="0">
                <a:solidFill>
                  <a:srgbClr val="404B56"/>
                </a:solidFill>
              </a:rPr>
              <a:t>Voici une liste de propositions qui pourraient être celles de candidats à l’élection présidentielle de 2022. Pouvez-vous nous dire si vous seriez favorable ou non à leur mise en application ?</a:t>
            </a:r>
          </a:p>
        </p:txBody>
      </p:sp>
      <p:sp>
        <p:nvSpPr>
          <p:cNvPr id="6" name="Espace réservé du numéro de diapositive 3">
            <a:extLst>
              <a:ext uri="{FF2B5EF4-FFF2-40B4-BE49-F238E27FC236}">
                <a16:creationId xmlns:a16="http://schemas.microsoft.com/office/drawing/2014/main" id="{2AE00760-4E27-4705-B3A2-785E85DFAE2B}"/>
              </a:ext>
            </a:extLst>
          </p:cNvPr>
          <p:cNvSpPr txBox="1">
            <a:spLocks/>
          </p:cNvSpPr>
          <p:nvPr/>
        </p:nvSpPr>
        <p:spPr>
          <a:xfrm>
            <a:off x="9197788" y="6452112"/>
            <a:ext cx="2743200" cy="215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10AED-0DED-43A4-9FBB-6D2DA876CF66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8" name="Espace réservé du numéro de diapositive 3">
            <a:extLst>
              <a:ext uri="{FF2B5EF4-FFF2-40B4-BE49-F238E27FC236}">
                <a16:creationId xmlns:a16="http://schemas.microsoft.com/office/drawing/2014/main" id="{C7839248-B693-435D-AE11-D27F8C05F7C6}"/>
              </a:ext>
            </a:extLst>
          </p:cNvPr>
          <p:cNvSpPr txBox="1">
            <a:spLocks/>
          </p:cNvSpPr>
          <p:nvPr/>
        </p:nvSpPr>
        <p:spPr>
          <a:xfrm>
            <a:off x="9197788" y="6452112"/>
            <a:ext cx="2743200" cy="215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10AED-0DED-43A4-9FBB-6D2DA876CF66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924896-FB71-45FE-9124-5EDD2FD0D2B4}"/>
              </a:ext>
            </a:extLst>
          </p:cNvPr>
          <p:cNvSpPr/>
          <p:nvPr/>
        </p:nvSpPr>
        <p:spPr>
          <a:xfrm>
            <a:off x="3932676" y="1562894"/>
            <a:ext cx="2142917" cy="307777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 b="1" dirty="0">
                <a:solidFill>
                  <a:srgbClr val="26AAE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Favorable</a:t>
            </a:r>
            <a:endParaRPr lang="fr-FR" sz="1400" dirty="0">
              <a:solidFill>
                <a:srgbClr val="26AAE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25F815-95A8-485A-94B0-DD943A1E9EFD}"/>
              </a:ext>
            </a:extLst>
          </p:cNvPr>
          <p:cNvSpPr/>
          <p:nvPr/>
        </p:nvSpPr>
        <p:spPr>
          <a:xfrm>
            <a:off x="9398023" y="1556870"/>
            <a:ext cx="1783469" cy="307777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Pas favorable</a:t>
            </a:r>
            <a:endParaRPr lang="fr-FR" sz="14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55A672C0-A220-4207-87A1-2D949398BF22}"/>
              </a:ext>
            </a:extLst>
          </p:cNvPr>
          <p:cNvGraphicFramePr>
            <a:graphicFrameLocks noGrp="1"/>
          </p:cNvGraphicFramePr>
          <p:nvPr/>
        </p:nvGraphicFramePr>
        <p:xfrm>
          <a:off x="4483454" y="1938050"/>
          <a:ext cx="728883" cy="4137078"/>
        </p:xfrm>
        <a:graphic>
          <a:graphicData uri="http://schemas.openxmlformats.org/drawingml/2006/table">
            <a:tbl>
              <a:tblPr/>
              <a:tblGrid>
                <a:gridCol w="72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951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81%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951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73%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3704489"/>
                  </a:ext>
                </a:extLst>
              </a:tr>
              <a:tr h="68951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71%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366479"/>
                  </a:ext>
                </a:extLst>
              </a:tr>
              <a:tr h="68951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63%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8264805"/>
                  </a:ext>
                </a:extLst>
              </a:tr>
              <a:tr h="68951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60%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60040482"/>
                  </a:ext>
                </a:extLst>
              </a:tr>
              <a:tr h="68951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47%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0006964"/>
                  </a:ext>
                </a:extLst>
              </a:tr>
            </a:tbl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3032F96-0CAE-42F8-8E86-CF51A1445F78}"/>
              </a:ext>
            </a:extLst>
          </p:cNvPr>
          <p:cNvGraphicFramePr>
            <a:graphicFrameLocks noGrp="1"/>
          </p:cNvGraphicFramePr>
          <p:nvPr/>
        </p:nvGraphicFramePr>
        <p:xfrm>
          <a:off x="9925317" y="1895424"/>
          <a:ext cx="728883" cy="4137078"/>
        </p:xfrm>
        <a:graphic>
          <a:graphicData uri="http://schemas.openxmlformats.org/drawingml/2006/table">
            <a:tbl>
              <a:tblPr/>
              <a:tblGrid>
                <a:gridCol w="72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9513">
                <a:tc>
                  <a:txBody>
                    <a:bodyPr/>
                    <a:lstStyle/>
                    <a:p>
                      <a:pPr algn="ctr"/>
                      <a:r>
                        <a:rPr lang="fr-FR" sz="1600" b="1" kern="1200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16%</a:t>
                      </a: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9513">
                <a:tc>
                  <a:txBody>
                    <a:bodyPr/>
                    <a:lstStyle/>
                    <a:p>
                      <a:pPr algn="ctr"/>
                      <a:r>
                        <a:rPr lang="fr-FR" sz="1600" b="1" kern="1200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24%</a:t>
                      </a: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3704489"/>
                  </a:ext>
                </a:extLst>
              </a:tr>
              <a:tr h="689513">
                <a:tc>
                  <a:txBody>
                    <a:bodyPr/>
                    <a:lstStyle/>
                    <a:p>
                      <a:pPr algn="ctr"/>
                      <a:r>
                        <a:rPr lang="fr-FR" sz="1600" b="1" kern="1200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25%</a:t>
                      </a: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366479"/>
                  </a:ext>
                </a:extLst>
              </a:tr>
              <a:tr h="689513">
                <a:tc>
                  <a:txBody>
                    <a:bodyPr/>
                    <a:lstStyle/>
                    <a:p>
                      <a:pPr algn="ctr"/>
                      <a:r>
                        <a:rPr lang="fr-FR" sz="1600" b="1" kern="1200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27%</a:t>
                      </a: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8264805"/>
                  </a:ext>
                </a:extLst>
              </a:tr>
              <a:tr h="689513">
                <a:tc>
                  <a:txBody>
                    <a:bodyPr/>
                    <a:lstStyle/>
                    <a:p>
                      <a:pPr algn="ctr"/>
                      <a:r>
                        <a:rPr lang="fr-FR" sz="1600" b="1" kern="1200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36%</a:t>
                      </a: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60040482"/>
                  </a:ext>
                </a:extLst>
              </a:tr>
              <a:tr h="689513">
                <a:tc>
                  <a:txBody>
                    <a:bodyPr/>
                    <a:lstStyle/>
                    <a:p>
                      <a:pPr algn="ctr"/>
                      <a:r>
                        <a:rPr lang="fr-FR" sz="1600" b="1" kern="1200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47%</a:t>
                      </a: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0006964"/>
                  </a:ext>
                </a:extLst>
              </a:tr>
            </a:tbl>
          </a:graphicData>
        </a:graphic>
      </p:graphicFrame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3E6723F6-CEF8-44C0-AD73-B8F4F5B9CDC2}"/>
              </a:ext>
            </a:extLst>
          </p:cNvPr>
          <p:cNvCxnSpPr/>
          <p:nvPr/>
        </p:nvCxnSpPr>
        <p:spPr>
          <a:xfrm>
            <a:off x="834390" y="5452110"/>
            <a:ext cx="1034710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761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360713" y="336703"/>
            <a:ext cx="10164021" cy="671445"/>
          </a:xfrm>
        </p:spPr>
        <p:txBody>
          <a:bodyPr/>
          <a:lstStyle/>
          <a:p>
            <a:r>
              <a:rPr lang="fr-FR" dirty="0">
                <a:solidFill>
                  <a:srgbClr val="26AAE1"/>
                </a:solidFill>
                <a:latin typeface="Century Gothic" panose="020B0502020202020204" pitchFamily="34" charset="0"/>
              </a:rPr>
              <a:t>Pas de consensus concernant les retraites pour les cadres, mais une courte majorité favorable au système par capitalisation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22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3" y="1062921"/>
            <a:ext cx="10898281" cy="619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/>
            <a:r>
              <a:rPr lang="fr-FR" sz="1200" b="1" dirty="0">
                <a:solidFill>
                  <a:srgbClr val="404B56"/>
                </a:solidFill>
              </a:rPr>
              <a:t>Pour chacune des solutions suivantes envisagées pour réformer notre système de retraite vous me direz si vous y êtes tout à fait favorable, plutôt favorable, plutôt pas favorable ou pas du tout favorable…  ?</a:t>
            </a:r>
          </a:p>
        </p:txBody>
      </p:sp>
      <p:sp>
        <p:nvSpPr>
          <p:cNvPr id="6" name="Espace réservé du numéro de diapositive 3">
            <a:extLst>
              <a:ext uri="{FF2B5EF4-FFF2-40B4-BE49-F238E27FC236}">
                <a16:creationId xmlns:a16="http://schemas.microsoft.com/office/drawing/2014/main" id="{310D015E-BA70-449E-A307-EBEF3365E1EF}"/>
              </a:ext>
            </a:extLst>
          </p:cNvPr>
          <p:cNvSpPr txBox="1">
            <a:spLocks/>
          </p:cNvSpPr>
          <p:nvPr/>
        </p:nvSpPr>
        <p:spPr>
          <a:xfrm>
            <a:off x="9197788" y="6452112"/>
            <a:ext cx="2743200" cy="215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10AED-0DED-43A4-9FBB-6D2DA876CF66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8" name="Espace réservé du numéro de diapositive 3">
            <a:extLst>
              <a:ext uri="{FF2B5EF4-FFF2-40B4-BE49-F238E27FC236}">
                <a16:creationId xmlns:a16="http://schemas.microsoft.com/office/drawing/2014/main" id="{E298D1E6-7401-47A9-B519-BDBBC0A5E41E}"/>
              </a:ext>
            </a:extLst>
          </p:cNvPr>
          <p:cNvSpPr txBox="1">
            <a:spLocks/>
          </p:cNvSpPr>
          <p:nvPr/>
        </p:nvSpPr>
        <p:spPr>
          <a:xfrm>
            <a:off x="9197788" y="6452112"/>
            <a:ext cx="2743200" cy="215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10AED-0DED-43A4-9FBB-6D2DA876CF66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9" name="Espace réservé du numéro de diapositive 3">
            <a:extLst>
              <a:ext uri="{FF2B5EF4-FFF2-40B4-BE49-F238E27FC236}">
                <a16:creationId xmlns:a16="http://schemas.microsoft.com/office/drawing/2014/main" id="{C7B35FD4-CBBC-4F65-8782-040899FC830C}"/>
              </a:ext>
            </a:extLst>
          </p:cNvPr>
          <p:cNvSpPr txBox="1">
            <a:spLocks/>
          </p:cNvSpPr>
          <p:nvPr/>
        </p:nvSpPr>
        <p:spPr>
          <a:xfrm>
            <a:off x="9197788" y="6452112"/>
            <a:ext cx="2743200" cy="215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10AED-0DED-43A4-9FBB-6D2DA876CF66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10" name="Espace réservé du numéro de diapositive 3">
            <a:extLst>
              <a:ext uri="{FF2B5EF4-FFF2-40B4-BE49-F238E27FC236}">
                <a16:creationId xmlns:a16="http://schemas.microsoft.com/office/drawing/2014/main" id="{483E6984-A458-4A9A-8D49-3FF408DB9682}"/>
              </a:ext>
            </a:extLst>
          </p:cNvPr>
          <p:cNvSpPr txBox="1">
            <a:spLocks/>
          </p:cNvSpPr>
          <p:nvPr/>
        </p:nvSpPr>
        <p:spPr>
          <a:xfrm>
            <a:off x="9197788" y="6452112"/>
            <a:ext cx="2743200" cy="215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10AED-0DED-43A4-9FBB-6D2DA876CF66}" type="slidenum">
              <a:rPr lang="fr-FR" smtClean="0"/>
              <a:pPr/>
              <a:t>22</a:t>
            </a:fld>
            <a:endParaRPr lang="fr-FR"/>
          </a:p>
        </p:txBody>
      </p:sp>
      <p:graphicFrame>
        <p:nvGraphicFramePr>
          <p:cNvPr id="11" name="Graphique 12">
            <a:extLst>
              <a:ext uri="{FF2B5EF4-FFF2-40B4-BE49-F238E27FC236}">
                <a16:creationId xmlns:a16="http://schemas.microsoft.com/office/drawing/2014/main" id="{86D824BC-B861-4C7D-AC44-8E6030E735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9836000"/>
              </p:ext>
            </p:extLst>
          </p:nvPr>
        </p:nvGraphicFramePr>
        <p:xfrm>
          <a:off x="544830" y="2176032"/>
          <a:ext cx="7801502" cy="4304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DDF24647-D527-4BA7-92CD-1124AA7D8DAE}"/>
              </a:ext>
            </a:extLst>
          </p:cNvPr>
          <p:cNvSpPr/>
          <p:nvPr/>
        </p:nvSpPr>
        <p:spPr>
          <a:xfrm>
            <a:off x="2684022" y="1980469"/>
            <a:ext cx="2142917" cy="307777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 b="1" dirty="0">
                <a:solidFill>
                  <a:srgbClr val="26AAE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Favorable </a:t>
            </a:r>
            <a:endParaRPr lang="fr-FR" sz="1400" dirty="0">
              <a:solidFill>
                <a:srgbClr val="26AAE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E47881-F771-4703-AE1F-41D69959435E}"/>
              </a:ext>
            </a:extLst>
          </p:cNvPr>
          <p:cNvSpPr/>
          <p:nvPr/>
        </p:nvSpPr>
        <p:spPr>
          <a:xfrm>
            <a:off x="7724509" y="1935439"/>
            <a:ext cx="1783469" cy="307777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Défavorable </a:t>
            </a:r>
            <a:endParaRPr lang="fr-FR" sz="14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948ACE9-04AF-4A56-ACDC-D3705CF19D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865970"/>
              </p:ext>
            </p:extLst>
          </p:nvPr>
        </p:nvGraphicFramePr>
        <p:xfrm>
          <a:off x="3415438" y="2176036"/>
          <a:ext cx="728883" cy="3913645"/>
        </p:xfrm>
        <a:graphic>
          <a:graphicData uri="http://schemas.openxmlformats.org/drawingml/2006/table">
            <a:tbl>
              <a:tblPr/>
              <a:tblGrid>
                <a:gridCol w="72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2729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55%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729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38%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1756780"/>
                  </a:ext>
                </a:extLst>
              </a:tr>
              <a:tr h="782729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36%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3704489"/>
                  </a:ext>
                </a:extLst>
              </a:tr>
              <a:tr h="782729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25%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366479"/>
                  </a:ext>
                </a:extLst>
              </a:tr>
              <a:tr h="782729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11%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8264805"/>
                  </a:ext>
                </a:extLst>
              </a:tr>
            </a:tbl>
          </a:graphicData>
        </a:graphic>
      </p:graphicFrame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971BF8AD-2D6F-41B1-9F4A-838B5A56D0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275917"/>
              </p:ext>
            </p:extLst>
          </p:nvPr>
        </p:nvGraphicFramePr>
        <p:xfrm>
          <a:off x="8251803" y="2134358"/>
          <a:ext cx="728883" cy="4101340"/>
        </p:xfrm>
        <a:graphic>
          <a:graphicData uri="http://schemas.openxmlformats.org/drawingml/2006/table">
            <a:tbl>
              <a:tblPr/>
              <a:tblGrid>
                <a:gridCol w="72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0268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33%</a:t>
                      </a:r>
                      <a:endParaRPr lang="fr-FR" sz="1600" dirty="0">
                        <a:solidFill>
                          <a:srgbClr val="B01F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268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57%</a:t>
                      </a:r>
                      <a:endParaRPr lang="fr-FR" sz="1600" dirty="0">
                        <a:solidFill>
                          <a:srgbClr val="B01F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6549570"/>
                  </a:ext>
                </a:extLst>
              </a:tr>
              <a:tr h="820268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58%</a:t>
                      </a:r>
                      <a:endParaRPr lang="fr-FR" sz="1600" dirty="0">
                        <a:solidFill>
                          <a:srgbClr val="B01F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3704489"/>
                  </a:ext>
                </a:extLst>
              </a:tr>
              <a:tr h="820268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71%</a:t>
                      </a:r>
                      <a:endParaRPr lang="fr-FR" sz="1600" dirty="0">
                        <a:solidFill>
                          <a:srgbClr val="B01F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366479"/>
                  </a:ext>
                </a:extLst>
              </a:tr>
              <a:tr h="820268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86%</a:t>
                      </a:r>
                      <a:endParaRPr lang="fr-FR" sz="1600" dirty="0">
                        <a:solidFill>
                          <a:srgbClr val="B01F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8264805"/>
                  </a:ext>
                </a:extLst>
              </a:tr>
            </a:tbl>
          </a:graphicData>
        </a:graphic>
      </p:graphicFrame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897C8568-64E6-440F-85AF-7980EE7A9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921198"/>
              </p:ext>
            </p:extLst>
          </p:nvPr>
        </p:nvGraphicFramePr>
        <p:xfrm>
          <a:off x="9894536" y="2176032"/>
          <a:ext cx="1333520" cy="3913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6760">
                  <a:extLst>
                    <a:ext uri="{9D8B030D-6E8A-4147-A177-3AD203B41FA5}">
                      <a16:colId xmlns:a16="http://schemas.microsoft.com/office/drawing/2014/main" val="1796250742"/>
                    </a:ext>
                  </a:extLst>
                </a:gridCol>
              </a:tblGrid>
              <a:tr h="13364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Mai 2015</a:t>
                      </a:r>
                    </a:p>
                  </a:txBody>
                  <a:tcPr marL="8061" marR="8061" marT="590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AA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i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Mai 2010</a:t>
                      </a:r>
                    </a:p>
                  </a:txBody>
                  <a:tcPr marL="8061" marR="8061" marT="590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AA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fr-FR" sz="11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60%</a:t>
                      </a:r>
                    </a:p>
                  </a:txBody>
                  <a:tcPr marL="39370" marR="3937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1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57%</a:t>
                      </a:r>
                    </a:p>
                  </a:txBody>
                  <a:tcPr marL="39370" marR="3937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fr-FR" sz="11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42%</a:t>
                      </a:r>
                    </a:p>
                  </a:txBody>
                  <a:tcPr marL="39370" marR="3937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1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47%</a:t>
                      </a:r>
                    </a:p>
                  </a:txBody>
                  <a:tcPr marL="39370" marR="3937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1930971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fr-FR" sz="11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39%</a:t>
                      </a:r>
                    </a:p>
                  </a:txBody>
                  <a:tcPr marL="39370" marR="3937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1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50%</a:t>
                      </a:r>
                    </a:p>
                  </a:txBody>
                  <a:tcPr marL="39370" marR="3937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037265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fr-FR" sz="11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34%</a:t>
                      </a:r>
                    </a:p>
                  </a:txBody>
                  <a:tcPr marL="39370" marR="3937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1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34%</a:t>
                      </a:r>
                    </a:p>
                  </a:txBody>
                  <a:tcPr marL="39370" marR="3937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899719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fr-FR" sz="11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16%</a:t>
                      </a:r>
                    </a:p>
                  </a:txBody>
                  <a:tcPr marL="39370" marR="3937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1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9%</a:t>
                      </a:r>
                    </a:p>
                  </a:txBody>
                  <a:tcPr marL="39370" marR="3937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295203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F5B6F049-FC87-41AD-A7C5-61691458B9F7}"/>
              </a:ext>
            </a:extLst>
          </p:cNvPr>
          <p:cNvSpPr/>
          <p:nvPr/>
        </p:nvSpPr>
        <p:spPr>
          <a:xfrm>
            <a:off x="9894536" y="1744391"/>
            <a:ext cx="1333520" cy="369332"/>
          </a:xfrm>
          <a:prstGeom prst="rect">
            <a:avLst/>
          </a:prstGeom>
          <a:solidFill>
            <a:srgbClr val="26AAE1"/>
          </a:solidFill>
          <a:ln>
            <a:solidFill>
              <a:schemeClr val="bg1">
                <a:lumMod val="75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900" i="1" dirty="0">
                <a:solidFill>
                  <a:schemeClr val="bg1"/>
                </a:solidFill>
              </a:rPr>
              <a:t>Les rappels</a:t>
            </a:r>
          </a:p>
          <a:p>
            <a:pPr algn="ctr">
              <a:defRPr/>
            </a:pPr>
            <a:r>
              <a:rPr lang="fr-FR" sz="900" i="1" dirty="0">
                <a:solidFill>
                  <a:schemeClr val="bg1"/>
                </a:solidFill>
              </a:rPr>
              <a:t>« TOTAL D’accord »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B0D9485-EED8-4CF5-89CB-22B94570282F}"/>
              </a:ext>
            </a:extLst>
          </p:cNvPr>
          <p:cNvSpPr/>
          <p:nvPr/>
        </p:nvSpPr>
        <p:spPr>
          <a:xfrm>
            <a:off x="826516" y="2289361"/>
            <a:ext cx="8148316" cy="575381"/>
          </a:xfrm>
          <a:prstGeom prst="roundRect">
            <a:avLst/>
          </a:prstGeom>
          <a:noFill/>
          <a:ln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69813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Les mesures prioritaires </a:t>
            </a:r>
            <a:r>
              <a:rPr lang="fr-FR" dirty="0">
                <a:solidFill>
                  <a:srgbClr val="26AAE1"/>
                </a:solidFill>
                <a:latin typeface="Century Gothic" panose="020B0502020202020204" pitchFamily="34" charset="0"/>
              </a:rPr>
              <a:t>pour </a:t>
            </a:r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l'égalité femme-homme en entreprise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23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4" y="1146792"/>
            <a:ext cx="10898281" cy="619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/>
            <a:r>
              <a:rPr lang="fr-FR" sz="1200" b="1" dirty="0">
                <a:solidFill>
                  <a:srgbClr val="404B56"/>
                </a:solidFill>
              </a:rPr>
              <a:t>Voici à présent une série de propositions pour améliorer l’égalité femme-homme en entreprise. Pouvez-vous nous dire si celles-ci vous semblent prioritaires, importantes mais pas prioritaires, secondaires ou si vous n’y êtes pas favorable ?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F242244-13B2-4850-AC9E-2928C20FD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7638" y="3658486"/>
            <a:ext cx="2649694" cy="164661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4579ADFF-62AE-49E5-9C15-47842B305F58}"/>
              </a:ext>
            </a:extLst>
          </p:cNvPr>
          <p:cNvSpPr txBox="1"/>
          <p:nvPr/>
        </p:nvSpPr>
        <p:spPr>
          <a:xfrm>
            <a:off x="5482838" y="3286425"/>
            <a:ext cx="7329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4FBCA9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59%</a:t>
            </a:r>
            <a:endParaRPr lang="fr-FR" sz="3200" b="1" dirty="0">
              <a:solidFill>
                <a:srgbClr val="4FBCA9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41F9E5B-7CDD-498B-B177-BE455D037085}"/>
              </a:ext>
            </a:extLst>
          </p:cNvPr>
          <p:cNvSpPr txBox="1"/>
          <p:nvPr/>
        </p:nvSpPr>
        <p:spPr>
          <a:xfrm>
            <a:off x="4583821" y="3738104"/>
            <a:ext cx="7329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F7B54B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43%</a:t>
            </a:r>
            <a:endParaRPr lang="fr-FR" sz="2800" b="1" dirty="0">
              <a:solidFill>
                <a:srgbClr val="F7B54B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099E4E-9524-4813-B58E-7EED78821549}"/>
              </a:ext>
            </a:extLst>
          </p:cNvPr>
          <p:cNvSpPr txBox="1"/>
          <p:nvPr/>
        </p:nvSpPr>
        <p:spPr>
          <a:xfrm>
            <a:off x="6442724" y="3973553"/>
            <a:ext cx="6903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F0543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36%</a:t>
            </a:r>
            <a:endParaRPr lang="fr-FR" sz="2400" b="1" dirty="0">
              <a:solidFill>
                <a:srgbClr val="F0543F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6A8AC69-F4FA-4827-B26C-0B9E115F8A33}"/>
              </a:ext>
            </a:extLst>
          </p:cNvPr>
          <p:cNvSpPr txBox="1"/>
          <p:nvPr/>
        </p:nvSpPr>
        <p:spPr>
          <a:xfrm>
            <a:off x="3558581" y="1951087"/>
            <a:ext cx="4581445" cy="1297240"/>
          </a:xfrm>
          <a:prstGeom prst="rect">
            <a:avLst/>
          </a:prstGeom>
          <a:noFill/>
          <a:ln w="28575">
            <a:solidFill>
              <a:srgbClr val="66C6B9"/>
            </a:solidFill>
          </a:ln>
        </p:spPr>
        <p:txBody>
          <a:bodyPr wrap="square">
            <a:spAutoFit/>
          </a:bodyPr>
          <a:lstStyle/>
          <a:p>
            <a:pPr algn="ctr" fontAlgn="ctr">
              <a:lnSpc>
                <a:spcPct val="120000"/>
              </a:lnSpc>
            </a:pPr>
            <a:r>
              <a:rPr lang="fr-F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sanction par l’entreprise et la Justice</a:t>
            </a:r>
          </a:p>
          <a:p>
            <a:pPr algn="ctr" fontAlgn="ctr">
              <a:lnSpc>
                <a:spcPct val="120000"/>
              </a:lnSpc>
            </a:pPr>
            <a:r>
              <a:rPr lang="fr-F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des violences sexistes et sexuelles </a:t>
            </a:r>
          </a:p>
          <a:p>
            <a:pPr algn="ctr" fontAlgn="ctr">
              <a:lnSpc>
                <a:spcPct val="120000"/>
              </a:lnSpc>
            </a:pPr>
            <a:r>
              <a:rPr lang="fr-F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 entreprise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A35E7AD-98C3-4C51-A76B-71DDDC9BF89B}"/>
              </a:ext>
            </a:extLst>
          </p:cNvPr>
          <p:cNvSpPr txBox="1"/>
          <p:nvPr/>
        </p:nvSpPr>
        <p:spPr>
          <a:xfrm>
            <a:off x="626454" y="3731925"/>
            <a:ext cx="3733902" cy="369332"/>
          </a:xfrm>
          <a:prstGeom prst="rect">
            <a:avLst/>
          </a:prstGeom>
          <a:noFill/>
          <a:ln w="38100">
            <a:solidFill>
              <a:srgbClr val="FFD15C"/>
            </a:solidFill>
          </a:ln>
        </p:spPr>
        <p:txBody>
          <a:bodyPr wrap="square">
            <a:spAutoFit/>
          </a:bodyPr>
          <a:lstStyle/>
          <a:p>
            <a:pPr algn="r" fontAlgn="ctr"/>
            <a:r>
              <a:rPr lang="fr-FR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transparence des grilles de salaires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D9C9DA-3AA2-41BB-B619-E9D6C30F830A}"/>
              </a:ext>
            </a:extLst>
          </p:cNvPr>
          <p:cNvSpPr txBox="1"/>
          <p:nvPr/>
        </p:nvSpPr>
        <p:spPr>
          <a:xfrm>
            <a:off x="7233515" y="3893781"/>
            <a:ext cx="4707473" cy="523220"/>
          </a:xfrm>
          <a:prstGeom prst="rect">
            <a:avLst/>
          </a:prstGeom>
          <a:noFill/>
          <a:ln w="28575">
            <a:solidFill>
              <a:srgbClr val="F3705A"/>
            </a:solidFill>
          </a:ln>
        </p:spPr>
        <p:txBody>
          <a:bodyPr wrap="square">
            <a:spAutoFit/>
          </a:bodyPr>
          <a:lstStyle/>
          <a:p>
            <a:pPr fontAlgn="ctr"/>
            <a:r>
              <a:rPr lang="fr-FR" sz="1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Une meilleure prise en compte de la parentalité </a:t>
            </a:r>
            <a:r>
              <a:rPr lang="fr-FR" sz="120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(crèches d’entreprise, subventions à la garde d’enfants) </a:t>
            </a:r>
            <a:endParaRPr lang="fr-FR" sz="1600" i="1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30AD2AE-3656-4093-9803-E39D39E16777}"/>
              </a:ext>
            </a:extLst>
          </p:cNvPr>
          <p:cNvSpPr txBox="1"/>
          <p:nvPr/>
        </p:nvSpPr>
        <p:spPr>
          <a:xfrm>
            <a:off x="7233515" y="4493735"/>
            <a:ext cx="4707473" cy="338554"/>
          </a:xfrm>
          <a:prstGeom prst="rect">
            <a:avLst/>
          </a:prstGeom>
          <a:noFill/>
          <a:ln w="28575">
            <a:solidFill>
              <a:srgbClr val="F3705A"/>
            </a:solidFill>
          </a:ln>
        </p:spPr>
        <p:txBody>
          <a:bodyPr wrap="square">
            <a:spAutoFit/>
          </a:bodyPr>
          <a:lstStyle/>
          <a:p>
            <a:pPr fontAlgn="ctr"/>
            <a:r>
              <a:rPr lang="fr-FR" sz="1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revalorisation des salaires des métiers féminisés </a:t>
            </a:r>
          </a:p>
        </p:txBody>
      </p:sp>
    </p:spTree>
    <p:extLst>
      <p:ext uri="{BB962C8B-B14F-4D97-AF65-F5344CB8AC3E}">
        <p14:creationId xmlns:p14="http://schemas.microsoft.com/office/powerpoint/2010/main" val="34039809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360714" y="382780"/>
            <a:ext cx="10164021" cy="671445"/>
          </a:xfrm>
        </p:spPr>
        <p:txBody>
          <a:bodyPr>
            <a:normAutofit/>
          </a:bodyPr>
          <a:lstStyle/>
          <a:p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Les mesures </a:t>
            </a:r>
            <a:r>
              <a:rPr lang="fr-FR" dirty="0">
                <a:solidFill>
                  <a:srgbClr val="26AAE1"/>
                </a:solidFill>
                <a:latin typeface="Century Gothic" panose="020B0502020202020204" pitchFamily="34" charset="0"/>
              </a:rPr>
              <a:t>pour </a:t>
            </a:r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l'égalité femme-homme qui créent le débat chez les cadres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24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4" y="1146792"/>
            <a:ext cx="10898281" cy="619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/>
            <a:r>
              <a:rPr lang="fr-FR" sz="1200" b="1" dirty="0">
                <a:solidFill>
                  <a:srgbClr val="404B56"/>
                </a:solidFill>
              </a:rPr>
              <a:t>Voici à présent une série de propositions pour améliorer l’égalité femme-homme en entreprise. Pouvez-vous nous dire si celles-ci vous semblent prioritaires, importantes mais pas prioritaires, secondaires ou si vous n’y êtes pas favorable ?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B7F1237-2156-4F2B-9F82-89C831E8DBBD}"/>
              </a:ext>
            </a:extLst>
          </p:cNvPr>
          <p:cNvSpPr txBox="1"/>
          <p:nvPr/>
        </p:nvSpPr>
        <p:spPr>
          <a:xfrm>
            <a:off x="1282218" y="2479908"/>
            <a:ext cx="48899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revalorisation des salaires des métiers féminisés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8502F01B-E751-40F9-A3E5-0D72777F1E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224859"/>
              </p:ext>
            </p:extLst>
          </p:nvPr>
        </p:nvGraphicFramePr>
        <p:xfrm>
          <a:off x="6269536" y="2315928"/>
          <a:ext cx="728883" cy="2012983"/>
        </p:xfrm>
        <a:graphic>
          <a:graphicData uri="http://schemas.openxmlformats.org/drawingml/2006/table">
            <a:tbl>
              <a:tblPr/>
              <a:tblGrid>
                <a:gridCol w="72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65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>
                          <a:solidFill>
                            <a:srgbClr val="871F7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88%</a:t>
                      </a: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311795"/>
                  </a:ext>
                </a:extLst>
              </a:tr>
              <a:tr h="696548">
                <a:tc>
                  <a:txBody>
                    <a:bodyPr/>
                    <a:lstStyle/>
                    <a:p>
                      <a:pPr algn="ctr"/>
                      <a:r>
                        <a:rPr lang="fr-FR" sz="1600" b="1" kern="1200" dirty="0">
                          <a:solidFill>
                            <a:srgbClr val="871F7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82%</a:t>
                      </a: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366479"/>
                  </a:ext>
                </a:extLst>
              </a:tr>
              <a:tr h="619887">
                <a:tc>
                  <a:txBody>
                    <a:bodyPr/>
                    <a:lstStyle/>
                    <a:p>
                      <a:pPr algn="ctr"/>
                      <a:r>
                        <a:rPr lang="fr-FR" sz="1600" b="1" kern="1200" dirty="0">
                          <a:solidFill>
                            <a:srgbClr val="871F7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65%</a:t>
                      </a: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BF76A45F-C6E7-42AD-8199-7A9457FF5A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151280"/>
              </p:ext>
            </p:extLst>
          </p:nvPr>
        </p:nvGraphicFramePr>
        <p:xfrm>
          <a:off x="7891409" y="2315928"/>
          <a:ext cx="728883" cy="2012985"/>
        </p:xfrm>
        <a:graphic>
          <a:graphicData uri="http://schemas.openxmlformats.org/drawingml/2006/table">
            <a:tbl>
              <a:tblPr/>
              <a:tblGrid>
                <a:gridCol w="72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0995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5922A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74%</a:t>
                      </a:r>
                      <a:endParaRPr lang="fr-FR" sz="2400" dirty="0">
                        <a:solidFill>
                          <a:srgbClr val="5922A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0995">
                <a:tc>
                  <a:txBody>
                    <a:bodyPr/>
                    <a:lstStyle/>
                    <a:p>
                      <a:pPr algn="ctr"/>
                      <a:r>
                        <a:rPr lang="fr-FR" sz="1600" b="1" kern="1200" dirty="0">
                          <a:solidFill>
                            <a:srgbClr val="5922A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72%</a:t>
                      </a: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600859"/>
                  </a:ext>
                </a:extLst>
              </a:tr>
              <a:tr h="6709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>
                          <a:solidFill>
                            <a:srgbClr val="5922A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52%</a:t>
                      </a: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311795"/>
                  </a:ext>
                </a:extLst>
              </a:tr>
            </a:tbl>
          </a:graphicData>
        </a:graphic>
      </p:graphicFrame>
      <p:sp>
        <p:nvSpPr>
          <p:cNvPr id="37" name="ZoneTexte 36">
            <a:extLst>
              <a:ext uri="{FF2B5EF4-FFF2-40B4-BE49-F238E27FC236}">
                <a16:creationId xmlns:a16="http://schemas.microsoft.com/office/drawing/2014/main" id="{947616D6-8F64-4D3E-957C-E13C4B8BA0E7}"/>
              </a:ext>
            </a:extLst>
          </p:cNvPr>
          <p:cNvSpPr txBox="1"/>
          <p:nvPr/>
        </p:nvSpPr>
        <p:spPr>
          <a:xfrm>
            <a:off x="1282219" y="2995175"/>
            <a:ext cx="48899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ctr"/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Des programmes pour aider les femmes </a:t>
            </a:r>
          </a:p>
          <a:p>
            <a:pPr algn="r" fontAlgn="ctr"/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à accéder à des métiers majoritairement masculins 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A033E8B9-78B7-4C67-8C6B-1DAC6DD40A4D}"/>
              </a:ext>
            </a:extLst>
          </p:cNvPr>
          <p:cNvSpPr txBox="1"/>
          <p:nvPr/>
        </p:nvSpPr>
        <p:spPr>
          <a:xfrm>
            <a:off x="1282216" y="3685412"/>
            <a:ext cx="48899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ctr"/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L’instauration d’un quota de 50% de femmes </a:t>
            </a:r>
          </a:p>
          <a:p>
            <a:pPr algn="r" fontAlgn="ctr"/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dans les CA et CE des entreprises (actuellement à 40%) 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41FB7D8D-A57D-4D1D-AC46-8ACC53A088BA}"/>
              </a:ext>
            </a:extLst>
          </p:cNvPr>
          <p:cNvSpPr txBox="1"/>
          <p:nvPr/>
        </p:nvSpPr>
        <p:spPr>
          <a:xfrm>
            <a:off x="1685472" y="5298399"/>
            <a:ext cx="43769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ctr"/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 nouvel allongement du congé paternité 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D4640C4C-8B18-44C2-B960-88F4CF06DEA4}"/>
              </a:ext>
            </a:extLst>
          </p:cNvPr>
          <p:cNvSpPr txBox="1"/>
          <p:nvPr/>
        </p:nvSpPr>
        <p:spPr>
          <a:xfrm>
            <a:off x="1330320" y="5848879"/>
            <a:ext cx="47329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ctr"/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mise en place d’un congé menstruel pour les femmes qui souffrent de règles douloureuses </a:t>
            </a:r>
          </a:p>
        </p:txBody>
      </p:sp>
      <p:graphicFrame>
        <p:nvGraphicFramePr>
          <p:cNvPr id="41" name="Tableau 40">
            <a:extLst>
              <a:ext uri="{FF2B5EF4-FFF2-40B4-BE49-F238E27FC236}">
                <a16:creationId xmlns:a16="http://schemas.microsoft.com/office/drawing/2014/main" id="{07F4ED90-A0DE-4795-94E3-50A41D2D56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79959"/>
              </p:ext>
            </p:extLst>
          </p:nvPr>
        </p:nvGraphicFramePr>
        <p:xfrm>
          <a:off x="8741872" y="2315928"/>
          <a:ext cx="728883" cy="2012985"/>
        </p:xfrm>
        <a:graphic>
          <a:graphicData uri="http://schemas.openxmlformats.org/drawingml/2006/table">
            <a:tbl>
              <a:tblPr/>
              <a:tblGrid>
                <a:gridCol w="72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0995">
                <a:tc>
                  <a:txBody>
                    <a:bodyPr/>
                    <a:lstStyle/>
                    <a:p>
                      <a:pPr algn="ctr"/>
                      <a:r>
                        <a:rPr lang="fr-FR" sz="1400" b="1" i="1" u="sng" dirty="0">
                          <a:solidFill>
                            <a:srgbClr val="871F73"/>
                          </a:solidFill>
                          <a:latin typeface="Calibri" panose="020F0502020204030204" pitchFamily="34" charset="0"/>
                        </a:rPr>
                        <a:t>+14 pts</a:t>
                      </a:r>
                      <a:endParaRPr lang="fr-FR" sz="1400" b="1" u="sng" dirty="0">
                        <a:solidFill>
                          <a:srgbClr val="871F73"/>
                        </a:solidFill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0995">
                <a:tc>
                  <a:txBody>
                    <a:bodyPr/>
                    <a:lstStyle/>
                    <a:p>
                      <a:pPr algn="ctr"/>
                      <a:r>
                        <a:rPr lang="fr-FR" sz="1400" b="1" i="1" u="sng" dirty="0">
                          <a:solidFill>
                            <a:srgbClr val="871F73"/>
                          </a:solidFill>
                          <a:latin typeface="Calibri" panose="020F0502020204030204" pitchFamily="34" charset="0"/>
                        </a:rPr>
                        <a:t>+10 pts</a:t>
                      </a:r>
                      <a:endParaRPr lang="fr-FR" sz="1400" b="1" u="sng" dirty="0">
                        <a:solidFill>
                          <a:srgbClr val="871F73"/>
                        </a:solidFill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600859"/>
                  </a:ext>
                </a:extLst>
              </a:tr>
              <a:tr h="670995">
                <a:tc>
                  <a:txBody>
                    <a:bodyPr/>
                    <a:lstStyle/>
                    <a:p>
                      <a:pPr algn="ctr"/>
                      <a:r>
                        <a:rPr lang="fr-FR" sz="1400" b="1" i="1" u="sng" dirty="0">
                          <a:solidFill>
                            <a:srgbClr val="871F73"/>
                          </a:solidFill>
                          <a:latin typeface="Calibri" panose="020F0502020204030204" pitchFamily="34" charset="0"/>
                        </a:rPr>
                        <a:t>+13 pts</a:t>
                      </a:r>
                      <a:endParaRPr lang="fr-FR" sz="1400" b="1" u="sng" dirty="0">
                        <a:solidFill>
                          <a:srgbClr val="871F73"/>
                        </a:solidFill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311795"/>
                  </a:ext>
                </a:extLst>
              </a:tr>
            </a:tbl>
          </a:graphicData>
        </a:graphic>
      </p:graphicFrame>
      <p:graphicFrame>
        <p:nvGraphicFramePr>
          <p:cNvPr id="42" name="Tableau 41">
            <a:extLst>
              <a:ext uri="{FF2B5EF4-FFF2-40B4-BE49-F238E27FC236}">
                <a16:creationId xmlns:a16="http://schemas.microsoft.com/office/drawing/2014/main" id="{1272A9CA-8227-4504-8AB2-AFBD8B5CA0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682979"/>
              </p:ext>
            </p:extLst>
          </p:nvPr>
        </p:nvGraphicFramePr>
        <p:xfrm>
          <a:off x="6269536" y="5112082"/>
          <a:ext cx="728883" cy="1321571"/>
        </p:xfrm>
        <a:graphic>
          <a:graphicData uri="http://schemas.openxmlformats.org/drawingml/2006/table">
            <a:tbl>
              <a:tblPr/>
              <a:tblGrid>
                <a:gridCol w="72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9265">
                <a:tc>
                  <a:txBody>
                    <a:bodyPr/>
                    <a:lstStyle/>
                    <a:p>
                      <a:pPr algn="ctr"/>
                      <a:r>
                        <a:rPr lang="fr-FR" sz="1600" b="1" kern="1200" dirty="0">
                          <a:solidFill>
                            <a:srgbClr val="871F7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73%</a:t>
                      </a: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366479"/>
                  </a:ext>
                </a:extLst>
              </a:tr>
              <a:tr h="622306">
                <a:tc>
                  <a:txBody>
                    <a:bodyPr/>
                    <a:lstStyle/>
                    <a:p>
                      <a:pPr algn="ctr"/>
                      <a:r>
                        <a:rPr lang="fr-FR" sz="1600" b="1" kern="1200" dirty="0">
                          <a:solidFill>
                            <a:srgbClr val="871F7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55%</a:t>
                      </a: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3" name="Tableau 42">
            <a:extLst>
              <a:ext uri="{FF2B5EF4-FFF2-40B4-BE49-F238E27FC236}">
                <a16:creationId xmlns:a16="http://schemas.microsoft.com/office/drawing/2014/main" id="{B42A1D52-094E-447D-AC42-87A76ED753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825689"/>
              </p:ext>
            </p:extLst>
          </p:nvPr>
        </p:nvGraphicFramePr>
        <p:xfrm>
          <a:off x="7891409" y="5112083"/>
          <a:ext cx="728883" cy="1321570"/>
        </p:xfrm>
        <a:graphic>
          <a:graphicData uri="http://schemas.openxmlformats.org/drawingml/2006/table">
            <a:tbl>
              <a:tblPr/>
              <a:tblGrid>
                <a:gridCol w="72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0785">
                <a:tc>
                  <a:txBody>
                    <a:bodyPr/>
                    <a:lstStyle/>
                    <a:p>
                      <a:pPr algn="ctr"/>
                      <a:r>
                        <a:rPr lang="fr-FR" sz="1600" b="1" kern="1200" dirty="0">
                          <a:solidFill>
                            <a:srgbClr val="5922A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53%</a:t>
                      </a: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600859"/>
                  </a:ext>
                </a:extLst>
              </a:tr>
              <a:tr h="6607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>
                          <a:solidFill>
                            <a:srgbClr val="5922A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36%</a:t>
                      </a: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311795"/>
                  </a:ext>
                </a:extLst>
              </a:tr>
            </a:tbl>
          </a:graphicData>
        </a:graphic>
      </p:graphicFrame>
      <p:graphicFrame>
        <p:nvGraphicFramePr>
          <p:cNvPr id="44" name="Tableau 43">
            <a:extLst>
              <a:ext uri="{FF2B5EF4-FFF2-40B4-BE49-F238E27FC236}">
                <a16:creationId xmlns:a16="http://schemas.microsoft.com/office/drawing/2014/main" id="{5C6C4510-D19E-4A17-AC08-F612BBCFEA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813401"/>
              </p:ext>
            </p:extLst>
          </p:nvPr>
        </p:nvGraphicFramePr>
        <p:xfrm>
          <a:off x="8741872" y="5112082"/>
          <a:ext cx="728883" cy="1321570"/>
        </p:xfrm>
        <a:graphic>
          <a:graphicData uri="http://schemas.openxmlformats.org/drawingml/2006/table">
            <a:tbl>
              <a:tblPr/>
              <a:tblGrid>
                <a:gridCol w="72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0785">
                <a:tc>
                  <a:txBody>
                    <a:bodyPr/>
                    <a:lstStyle/>
                    <a:p>
                      <a:pPr algn="ctr"/>
                      <a:r>
                        <a:rPr lang="fr-FR" sz="1400" b="1" i="1" u="sng" dirty="0">
                          <a:solidFill>
                            <a:srgbClr val="871F73"/>
                          </a:solidFill>
                          <a:latin typeface="Calibri" panose="020F0502020204030204" pitchFamily="34" charset="0"/>
                        </a:rPr>
                        <a:t>+20 pts</a:t>
                      </a:r>
                      <a:endParaRPr lang="fr-FR" sz="1400" b="1" u="sng" dirty="0">
                        <a:solidFill>
                          <a:srgbClr val="871F73"/>
                        </a:solidFill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600859"/>
                  </a:ext>
                </a:extLst>
              </a:tr>
              <a:tr h="660785">
                <a:tc>
                  <a:txBody>
                    <a:bodyPr/>
                    <a:lstStyle/>
                    <a:p>
                      <a:pPr algn="ctr"/>
                      <a:r>
                        <a:rPr lang="fr-FR" sz="1400" b="1" i="1" u="sng" dirty="0">
                          <a:solidFill>
                            <a:srgbClr val="871F73"/>
                          </a:solidFill>
                          <a:latin typeface="Calibri" panose="020F0502020204030204" pitchFamily="34" charset="0"/>
                        </a:rPr>
                        <a:t>+19 pts</a:t>
                      </a:r>
                      <a:endParaRPr lang="fr-FR" sz="1400" b="1" u="sng" dirty="0">
                        <a:solidFill>
                          <a:srgbClr val="871F73"/>
                        </a:solidFill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311795"/>
                  </a:ext>
                </a:extLst>
              </a:tr>
            </a:tbl>
          </a:graphicData>
        </a:graphic>
      </p:graphicFrame>
      <p:sp>
        <p:nvSpPr>
          <p:cNvPr id="45" name="Rectangle 44">
            <a:extLst>
              <a:ext uri="{FF2B5EF4-FFF2-40B4-BE49-F238E27FC236}">
                <a16:creationId xmlns:a16="http://schemas.microsoft.com/office/drawing/2014/main" id="{6197177D-6BD3-4827-AF62-6A747C105F0A}"/>
              </a:ext>
            </a:extLst>
          </p:cNvPr>
          <p:cNvSpPr/>
          <p:nvPr/>
        </p:nvSpPr>
        <p:spPr>
          <a:xfrm>
            <a:off x="7785477" y="2150617"/>
            <a:ext cx="857118" cy="307777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 b="1" dirty="0">
                <a:solidFill>
                  <a:srgbClr val="5922A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Homme</a:t>
            </a:r>
            <a:endParaRPr lang="fr-FR" sz="1400" dirty="0">
              <a:solidFill>
                <a:srgbClr val="5922A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50544CE4-E6DE-48A3-B46C-710AD755D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6" r="6006"/>
          <a:stretch/>
        </p:blipFill>
        <p:spPr>
          <a:xfrm>
            <a:off x="6364526" y="1726060"/>
            <a:ext cx="402073" cy="456959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2D902FB-55DE-4CD0-B630-9088D80FB8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0" r="4330"/>
          <a:stretch/>
        </p:blipFill>
        <p:spPr>
          <a:xfrm>
            <a:off x="8006634" y="1693658"/>
            <a:ext cx="403200" cy="441425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644F04B4-8395-4149-B990-E41F0C12DC77}"/>
              </a:ext>
            </a:extLst>
          </p:cNvPr>
          <p:cNvSpPr/>
          <p:nvPr/>
        </p:nvSpPr>
        <p:spPr>
          <a:xfrm>
            <a:off x="6152470" y="2154650"/>
            <a:ext cx="826186" cy="307777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 b="1" dirty="0">
                <a:solidFill>
                  <a:srgbClr val="871F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Femme</a:t>
            </a:r>
            <a:endParaRPr lang="fr-FR" sz="1400" dirty="0">
              <a:solidFill>
                <a:srgbClr val="871F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C88C7EF-F576-4ED4-A6E5-FD9D88E1CC05}"/>
              </a:ext>
            </a:extLst>
          </p:cNvPr>
          <p:cNvSpPr/>
          <p:nvPr/>
        </p:nvSpPr>
        <p:spPr>
          <a:xfrm>
            <a:off x="5855295" y="4996990"/>
            <a:ext cx="1474859" cy="276999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200" b="1" dirty="0">
                <a:solidFill>
                  <a:srgbClr val="871F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Moins de 35 ans</a:t>
            </a:r>
            <a:endParaRPr lang="fr-FR" sz="1200" dirty="0">
              <a:solidFill>
                <a:srgbClr val="871F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E6AB775-6B1A-466C-90D1-F5CA42EF5CCC}"/>
              </a:ext>
            </a:extLst>
          </p:cNvPr>
          <p:cNvSpPr/>
          <p:nvPr/>
        </p:nvSpPr>
        <p:spPr>
          <a:xfrm>
            <a:off x="7794219" y="5012379"/>
            <a:ext cx="1086721" cy="276999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200" b="1" dirty="0">
                <a:solidFill>
                  <a:srgbClr val="5922A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35 ans et plus</a:t>
            </a:r>
            <a:endParaRPr lang="fr-FR" sz="1200" dirty="0">
              <a:solidFill>
                <a:srgbClr val="5922A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" name="Image 50">
            <a:extLst>
              <a:ext uri="{FF2B5EF4-FFF2-40B4-BE49-F238E27FC236}">
                <a16:creationId xmlns:a16="http://schemas.microsoft.com/office/drawing/2014/main" id="{5B38CC91-66D0-4606-B75E-0FD4831770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526" y="4541903"/>
            <a:ext cx="457200" cy="457200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37088A4D-B649-4424-BC36-983A378ED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809" y="4553528"/>
            <a:ext cx="504000" cy="504000"/>
          </a:xfrm>
          <a:prstGeom prst="rect">
            <a:avLst/>
          </a:prstGeom>
        </p:spPr>
      </p:pic>
      <p:sp>
        <p:nvSpPr>
          <p:cNvPr id="10" name="Éclair 9">
            <a:extLst>
              <a:ext uri="{FF2B5EF4-FFF2-40B4-BE49-F238E27FC236}">
                <a16:creationId xmlns:a16="http://schemas.microsoft.com/office/drawing/2014/main" id="{F6AEFA68-3C2A-497B-99E4-E7580AEF2053}"/>
              </a:ext>
            </a:extLst>
          </p:cNvPr>
          <p:cNvSpPr/>
          <p:nvPr/>
        </p:nvSpPr>
        <p:spPr>
          <a:xfrm>
            <a:off x="7195495" y="2577172"/>
            <a:ext cx="482170" cy="1395526"/>
          </a:xfrm>
          <a:prstGeom prst="lightningBol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Éclair 52">
            <a:extLst>
              <a:ext uri="{FF2B5EF4-FFF2-40B4-BE49-F238E27FC236}">
                <a16:creationId xmlns:a16="http://schemas.microsoft.com/office/drawing/2014/main" id="{406D22AF-25C4-4925-A646-5EB7E4E7F290}"/>
              </a:ext>
            </a:extLst>
          </p:cNvPr>
          <p:cNvSpPr/>
          <p:nvPr/>
        </p:nvSpPr>
        <p:spPr>
          <a:xfrm>
            <a:off x="7196633" y="5135489"/>
            <a:ext cx="482170" cy="1048479"/>
          </a:xfrm>
          <a:prstGeom prst="lightningBol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5FD33A-9400-402B-950A-8041610D2040}"/>
              </a:ext>
            </a:extLst>
          </p:cNvPr>
          <p:cNvSpPr/>
          <p:nvPr/>
        </p:nvSpPr>
        <p:spPr>
          <a:xfrm>
            <a:off x="6744248" y="1706351"/>
            <a:ext cx="1209621" cy="523220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 b="1" i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Prioritaire </a:t>
            </a:r>
          </a:p>
          <a:p>
            <a:pPr algn="ctr">
              <a:defRPr/>
            </a:pPr>
            <a:r>
              <a:rPr lang="fr-FR" sz="1400" b="1" i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 important</a:t>
            </a:r>
            <a:endParaRPr lang="fr-FR" sz="1400" i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578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Les candidats les plus au centre de l’échiquier politique sont les favoris des cadres, qui rejettent fortement les extrêmes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25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2" y="1066541"/>
            <a:ext cx="10898281" cy="434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/>
            <a:r>
              <a:rPr lang="fr-FR" sz="1200" b="1" dirty="0">
                <a:solidFill>
                  <a:srgbClr val="404B56"/>
                </a:solidFill>
              </a:rPr>
              <a:t>Pour chacun des candidats suivants à l’élection présidentielle de 2022, diriez-vous que vous en avez une bonne ou une mauvaise image ?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61F8FAA-87CE-4531-B6A2-33C981A1A821}"/>
              </a:ext>
            </a:extLst>
          </p:cNvPr>
          <p:cNvGrpSpPr/>
          <p:nvPr/>
        </p:nvGrpSpPr>
        <p:grpSpPr>
          <a:xfrm>
            <a:off x="2308427" y="2252201"/>
            <a:ext cx="2811670" cy="3129765"/>
            <a:chOff x="2028742" y="1571165"/>
            <a:chExt cx="2076270" cy="2419789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708AD3C0-C590-4955-B0FC-E2781B04211F}"/>
                </a:ext>
              </a:extLst>
            </p:cNvPr>
            <p:cNvSpPr txBox="1"/>
            <p:nvPr/>
          </p:nvSpPr>
          <p:spPr>
            <a:xfrm>
              <a:off x="2028742" y="3752500"/>
              <a:ext cx="2076270" cy="238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404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« Bonne image »</a:t>
              </a:r>
              <a:endParaRPr lang="fr-FR" sz="1805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EC4F0C1-F003-4F5E-9BB3-8B14445E16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01917" y="2268246"/>
              <a:ext cx="1956659" cy="1273083"/>
            </a:xfrm>
            <a:prstGeom prst="rect">
              <a:avLst/>
            </a:prstGeom>
          </p:spPr>
        </p:pic>
        <p:pic>
          <p:nvPicPr>
            <p:cNvPr id="15" name="Picture 2" descr="Sticker de AbrahamLincoln sur macron jeune avenir - Sticker ID : 12649">
              <a:extLst>
                <a:ext uri="{FF2B5EF4-FFF2-40B4-BE49-F238E27FC236}">
                  <a16:creationId xmlns:a16="http://schemas.microsoft.com/office/drawing/2014/main" id="{63B4ED3C-6235-4B21-B767-858B2B88E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246" r="19174"/>
            <a:stretch/>
          </p:blipFill>
          <p:spPr bwMode="auto">
            <a:xfrm>
              <a:off x="2767012" y="1571165"/>
              <a:ext cx="587209" cy="7384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EAFBF9B-3D1C-41C2-88E5-21F122123500}"/>
                </a:ext>
              </a:extLst>
            </p:cNvPr>
            <p:cNvSpPr txBox="1"/>
            <p:nvPr/>
          </p:nvSpPr>
          <p:spPr>
            <a:xfrm>
              <a:off x="2812281" y="3443937"/>
              <a:ext cx="541230" cy="238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404" b="1" dirty="0">
                  <a:solidFill>
                    <a:srgbClr val="4FBCA9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56%</a:t>
              </a:r>
              <a:endParaRPr lang="fr-FR" sz="1805" b="1" dirty="0">
                <a:solidFill>
                  <a:srgbClr val="4FBCA9"/>
                </a:solidFill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38C4B906-1C9B-460C-A38A-19E6391D66E0}"/>
                </a:ext>
              </a:extLst>
            </p:cNvPr>
            <p:cNvSpPr txBox="1"/>
            <p:nvPr/>
          </p:nvSpPr>
          <p:spPr>
            <a:xfrm>
              <a:off x="2151868" y="3443937"/>
              <a:ext cx="541230" cy="238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404" b="1" dirty="0">
                  <a:solidFill>
                    <a:srgbClr val="F7B54B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41%</a:t>
              </a:r>
              <a:endParaRPr lang="fr-FR" sz="1805" b="1" dirty="0">
                <a:solidFill>
                  <a:srgbClr val="F7B54B"/>
                </a:solidFill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16692AD9-2422-489B-A75F-ADFB75330AFF}"/>
                </a:ext>
              </a:extLst>
            </p:cNvPr>
            <p:cNvSpPr txBox="1"/>
            <p:nvPr/>
          </p:nvSpPr>
          <p:spPr>
            <a:xfrm>
              <a:off x="3472030" y="3443937"/>
              <a:ext cx="509782" cy="238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404" b="1" dirty="0">
                  <a:solidFill>
                    <a:srgbClr val="F0543F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35%</a:t>
              </a:r>
              <a:endParaRPr lang="fr-FR" sz="1805" b="1" dirty="0">
                <a:solidFill>
                  <a:srgbClr val="F0543F"/>
                </a:solidFill>
              </a:endParaRPr>
            </a:p>
          </p:txBody>
        </p:sp>
        <p:pic>
          <p:nvPicPr>
            <p:cNvPr id="21" name="Picture 2" descr="FAIT DU JOUR Valérie Pécresse : &amp;quot;Je serai au deuxième tour de l&amp;#39;élection  présidentielle&amp;quot; - Objectif Gard">
              <a:extLst>
                <a:ext uri="{FF2B5EF4-FFF2-40B4-BE49-F238E27FC236}">
                  <a16:creationId xmlns:a16="http://schemas.microsoft.com/office/drawing/2014/main" id="{A4A46033-09AB-4A33-B993-FB607258788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96" r="7166" b="18057"/>
            <a:stretch/>
          </p:blipFill>
          <p:spPr bwMode="auto">
            <a:xfrm>
              <a:off x="2105825" y="1710540"/>
              <a:ext cx="605542" cy="8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>
              <a:extLst>
                <a:ext uri="{FF2B5EF4-FFF2-40B4-BE49-F238E27FC236}">
                  <a16:creationId xmlns:a16="http://schemas.microsoft.com/office/drawing/2014/main" id="{DB69181B-72FC-4117-B1B6-6EFE586E979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958" r="23549"/>
            <a:stretch/>
          </p:blipFill>
          <p:spPr bwMode="auto">
            <a:xfrm>
              <a:off x="3410606" y="1950120"/>
              <a:ext cx="680881" cy="79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E382779-07B2-4C94-AAB4-BA01D2E8DA11}"/>
              </a:ext>
            </a:extLst>
          </p:cNvPr>
          <p:cNvGrpSpPr/>
          <p:nvPr/>
        </p:nvGrpSpPr>
        <p:grpSpPr>
          <a:xfrm>
            <a:off x="6805418" y="2414359"/>
            <a:ext cx="3287938" cy="2951665"/>
            <a:chOff x="4928210" y="1589685"/>
            <a:chExt cx="2406315" cy="2368982"/>
          </a:xfrm>
        </p:grpSpPr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FDBEFC58-1E23-4994-A239-D34AC22A1FD6}"/>
                </a:ext>
              </a:extLst>
            </p:cNvPr>
            <p:cNvSpPr txBox="1"/>
            <p:nvPr/>
          </p:nvSpPr>
          <p:spPr>
            <a:xfrm>
              <a:off x="4928210" y="3711133"/>
              <a:ext cx="2406315" cy="2475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404" dirty="0">
                  <a:latin typeface="Calibri" panose="020F0502020204030204" pitchFamily="34" charset="0"/>
                  <a:ea typeface="Calibri" panose="020F0502020204030204" pitchFamily="34" charset="0"/>
                </a:rPr>
                <a:t>« Mauvaise image »</a:t>
              </a:r>
              <a:endParaRPr lang="fr-FR" sz="1805" dirty="0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F87BEF01-AA19-4156-AE82-FA958A2BF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17671" y="2268246"/>
              <a:ext cx="2012483" cy="1309405"/>
            </a:xfrm>
            <a:prstGeom prst="rect">
              <a:avLst/>
            </a:prstGeom>
          </p:spPr>
        </p:pic>
        <p:pic>
          <p:nvPicPr>
            <p:cNvPr id="26" name="Picture 8" descr="Comment choisir pour qui voter: Exemple avec l&amp;#39;examen du programme « Avenir  en commun » de la France Insoumise (Jean-Luc Mélenchon) – RETOURS  D&amp;#39;EXPERIENCE">
              <a:extLst>
                <a:ext uri="{FF2B5EF4-FFF2-40B4-BE49-F238E27FC236}">
                  <a16:creationId xmlns:a16="http://schemas.microsoft.com/office/drawing/2014/main" id="{983C8EA0-4312-40DA-9BAC-D1595C43F7C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334"/>
            <a:stretch/>
          </p:blipFill>
          <p:spPr bwMode="auto">
            <a:xfrm>
              <a:off x="5771843" y="1589685"/>
              <a:ext cx="688198" cy="7398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6CEF0A4F-8A9C-46D5-AEE0-BD09D9882CB9}"/>
                </a:ext>
              </a:extLst>
            </p:cNvPr>
            <p:cNvSpPr txBox="1"/>
            <p:nvPr/>
          </p:nvSpPr>
          <p:spPr>
            <a:xfrm>
              <a:off x="5860753" y="3443937"/>
              <a:ext cx="541230" cy="2475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404" b="1" dirty="0">
                  <a:solidFill>
                    <a:srgbClr val="4FBCA9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80%</a:t>
              </a:r>
              <a:endParaRPr lang="fr-FR" sz="1805" b="1" dirty="0">
                <a:solidFill>
                  <a:srgbClr val="4FBCA9"/>
                </a:solidFill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EC0C1B3F-B239-4545-B3DB-AE25AAFE2371}"/>
                </a:ext>
              </a:extLst>
            </p:cNvPr>
            <p:cNvSpPr txBox="1"/>
            <p:nvPr/>
          </p:nvSpPr>
          <p:spPr>
            <a:xfrm>
              <a:off x="5222852" y="3443937"/>
              <a:ext cx="504340" cy="2475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404" b="1" dirty="0">
                  <a:solidFill>
                    <a:srgbClr val="F7B54B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78%</a:t>
              </a:r>
              <a:endParaRPr lang="fr-FR" sz="1805" b="1" dirty="0">
                <a:solidFill>
                  <a:srgbClr val="F7B54B"/>
                </a:solidFill>
              </a:endParaRP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4274C67F-8C35-4E1A-A0A0-13FE2B4D9679}"/>
                </a:ext>
              </a:extLst>
            </p:cNvPr>
            <p:cNvSpPr txBox="1"/>
            <p:nvPr/>
          </p:nvSpPr>
          <p:spPr>
            <a:xfrm>
              <a:off x="6552558" y="3443937"/>
              <a:ext cx="541229" cy="2475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404" b="1" dirty="0">
                  <a:solidFill>
                    <a:srgbClr val="F0543F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77%</a:t>
              </a:r>
              <a:endParaRPr lang="fr-FR" sz="1805" b="1" dirty="0">
                <a:solidFill>
                  <a:srgbClr val="F0543F"/>
                </a:solidFill>
              </a:endParaRPr>
            </a:p>
          </p:txBody>
        </p:sp>
        <p:pic>
          <p:nvPicPr>
            <p:cNvPr id="30" name="Picture 6" descr="Marine est-elle une blonde comme les autres ?">
              <a:extLst>
                <a:ext uri="{FF2B5EF4-FFF2-40B4-BE49-F238E27FC236}">
                  <a16:creationId xmlns:a16="http://schemas.microsoft.com/office/drawing/2014/main" id="{9131C03F-631C-4C1F-9C76-0AAC3BB1110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98" r="18407"/>
            <a:stretch/>
          </p:blipFill>
          <p:spPr bwMode="auto">
            <a:xfrm>
              <a:off x="4998501" y="1733409"/>
              <a:ext cx="744724" cy="82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0" descr="Eric Zemmour: &amp;quot;Jamais autant de masques ne sont tombés&amp;quot; - moustique.be">
              <a:extLst>
                <a:ext uri="{FF2B5EF4-FFF2-40B4-BE49-F238E27FC236}">
                  <a16:creationId xmlns:a16="http://schemas.microsoft.com/office/drawing/2014/main" id="{029C20ED-B0F6-469C-8018-FFC2C4E3C1B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82" r="29111"/>
            <a:stretch/>
          </p:blipFill>
          <p:spPr bwMode="auto">
            <a:xfrm>
              <a:off x="6463291" y="1920690"/>
              <a:ext cx="620972" cy="79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C037CB3-3D1A-4E60-B210-4609AC34D389}"/>
              </a:ext>
            </a:extLst>
          </p:cNvPr>
          <p:cNvSpPr/>
          <p:nvPr/>
        </p:nvSpPr>
        <p:spPr>
          <a:xfrm>
            <a:off x="1748790" y="1760220"/>
            <a:ext cx="3960000" cy="3960000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CF6A2C7-40A7-4686-BB63-056390140367}"/>
              </a:ext>
            </a:extLst>
          </p:cNvPr>
          <p:cNvSpPr/>
          <p:nvPr/>
        </p:nvSpPr>
        <p:spPr>
          <a:xfrm>
            <a:off x="6415664" y="1760220"/>
            <a:ext cx="3960000" cy="3960000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745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3</a:t>
            </a:fld>
            <a:endParaRPr lang="fr-FR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09C959C6-B5FD-41FB-94DA-FE0485B8FE06}"/>
              </a:ext>
            </a:extLst>
          </p:cNvPr>
          <p:cNvGrpSpPr>
            <a:grpSpLocks/>
          </p:cNvGrpSpPr>
          <p:nvPr/>
        </p:nvGrpSpPr>
        <p:grpSpPr bwMode="auto">
          <a:xfrm>
            <a:off x="880191" y="2851175"/>
            <a:ext cx="11061435" cy="1521320"/>
            <a:chOff x="422" y="2906"/>
            <a:chExt cx="6761" cy="104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807E047-CA75-4F55-968E-69AB07C23C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6" y="3110"/>
              <a:ext cx="5677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2400" b="1" dirty="0">
                  <a:solidFill>
                    <a:srgbClr val="26AAE1"/>
                  </a:solidFill>
                  <a:latin typeface="Century Gothic" panose="020B0502020202020204" pitchFamily="34" charset="0"/>
                </a:rPr>
                <a:t>Le regard des cadres sur leur situation professionnelle : </a:t>
              </a:r>
            </a:p>
            <a:p>
              <a:r>
                <a:rPr lang="fr-FR" sz="2400" b="1" dirty="0">
                  <a:solidFill>
                    <a:srgbClr val="26AAE1"/>
                  </a:solidFill>
                  <a:latin typeface="Century Gothic" panose="020B0502020202020204" pitchFamily="34" charset="0"/>
                </a:rPr>
                <a:t>Une satisfaction élevée mais une attente de reconnaissance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563E28E-D7DA-41C8-A170-EB60BE77CB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" y="2906"/>
              <a:ext cx="879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 sz="5400" b="1" dirty="0">
                  <a:solidFill>
                    <a:srgbClr val="26AAE1"/>
                  </a:solidFill>
                  <a:latin typeface="Century Gothic" panose="020B0502020202020204" pitchFamily="34" charset="0"/>
                  <a:cs typeface="Times New Roman" pitchFamily="18" charset="0"/>
                </a:rPr>
                <a:t>#1</a:t>
              </a:r>
            </a:p>
          </p:txBody>
        </p:sp>
        <p:sp>
          <p:nvSpPr>
            <p:cNvPr id="9" name="Line 5">
              <a:extLst>
                <a:ext uri="{FF2B5EF4-FFF2-40B4-BE49-F238E27FC236}">
                  <a16:creationId xmlns:a16="http://schemas.microsoft.com/office/drawing/2014/main" id="{A795E9F4-5CDD-418E-ADB1-900E9BEA2F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01" y="3218"/>
              <a:ext cx="0" cy="408"/>
            </a:xfrm>
            <a:prstGeom prst="line">
              <a:avLst/>
            </a:prstGeom>
            <a:noFill/>
            <a:ln w="114300">
              <a:solidFill>
                <a:srgbClr val="26AAE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199" dirty="0">
                <a:solidFill>
                  <a:srgbClr val="26AAE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407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Des cadres globalement satisfaits de leur situation professionnelle actuelle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4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3" y="1062921"/>
            <a:ext cx="10898281" cy="434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/>
            <a:r>
              <a:rPr lang="fr-FR" sz="1200" b="1" dirty="0">
                <a:solidFill>
                  <a:srgbClr val="404B56"/>
                </a:solidFill>
              </a:rPr>
              <a:t>Globalement, diriez-vous que vous êtes satisfait(e) ou pas satisfait(e) de votre situation professionnelle actuelle ?</a:t>
            </a:r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255AF693-E02B-454A-B4D7-C485D3F098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0315848"/>
              </p:ext>
            </p:extLst>
          </p:nvPr>
        </p:nvGraphicFramePr>
        <p:xfrm>
          <a:off x="560624" y="1614879"/>
          <a:ext cx="7053932" cy="3896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877F0958-C0CB-4A13-8D24-A43C9329B530}"/>
              </a:ext>
            </a:extLst>
          </p:cNvPr>
          <p:cNvSpPr txBox="1"/>
          <p:nvPr/>
        </p:nvSpPr>
        <p:spPr>
          <a:xfrm>
            <a:off x="7727221" y="2191434"/>
            <a:ext cx="1911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26AAE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Satisfait(e)  </a:t>
            </a:r>
          </a:p>
          <a:p>
            <a:r>
              <a:rPr lang="fr-FR" b="1" dirty="0">
                <a:solidFill>
                  <a:srgbClr val="26AAE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86%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267662-0B94-4F91-80FB-AB3D155740EE}"/>
              </a:ext>
            </a:extLst>
          </p:cNvPr>
          <p:cNvSpPr txBox="1"/>
          <p:nvPr/>
        </p:nvSpPr>
        <p:spPr>
          <a:xfrm>
            <a:off x="7727221" y="4193344"/>
            <a:ext cx="1911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 satisfait(e)  </a:t>
            </a:r>
          </a:p>
          <a:p>
            <a:r>
              <a:rPr lang="fr-FR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14%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720DFC6-7B28-4C39-A074-4D3DDD9D8166}"/>
              </a:ext>
            </a:extLst>
          </p:cNvPr>
          <p:cNvSpPr txBox="1"/>
          <p:nvPr/>
        </p:nvSpPr>
        <p:spPr>
          <a:xfrm>
            <a:off x="7727221" y="2998033"/>
            <a:ext cx="2870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Rappel Octobre 2019 : 80%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D6E9-A3B9-4E80-AB2E-2F4F4722531B}"/>
              </a:ext>
            </a:extLst>
          </p:cNvPr>
          <p:cNvSpPr txBox="1"/>
          <p:nvPr/>
        </p:nvSpPr>
        <p:spPr>
          <a:xfrm>
            <a:off x="7727221" y="4941948"/>
            <a:ext cx="2870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Rappel Octobre 2019 : 20%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F308219-8C02-4C12-89B7-E2782DE5A3EA}"/>
              </a:ext>
            </a:extLst>
          </p:cNvPr>
          <p:cNvCxnSpPr/>
          <p:nvPr/>
        </p:nvCxnSpPr>
        <p:spPr>
          <a:xfrm>
            <a:off x="7614556" y="1887119"/>
            <a:ext cx="0" cy="1625359"/>
          </a:xfrm>
          <a:prstGeom prst="line">
            <a:avLst/>
          </a:prstGeom>
          <a:ln>
            <a:solidFill>
              <a:srgbClr val="26AA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6E043DC0-E1AC-4303-97D6-D1BD556CFBA8}"/>
              </a:ext>
            </a:extLst>
          </p:cNvPr>
          <p:cNvCxnSpPr/>
          <p:nvPr/>
        </p:nvCxnSpPr>
        <p:spPr>
          <a:xfrm>
            <a:off x="7614556" y="3933467"/>
            <a:ext cx="0" cy="162535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D03DF01-BEE7-4D16-BC68-4453945AB79C}"/>
              </a:ext>
            </a:extLst>
          </p:cNvPr>
          <p:cNvGrpSpPr/>
          <p:nvPr/>
        </p:nvGrpSpPr>
        <p:grpSpPr>
          <a:xfrm>
            <a:off x="9591057" y="4363128"/>
            <a:ext cx="1911454" cy="253916"/>
            <a:chOff x="9591057" y="4363128"/>
            <a:chExt cx="1911454" cy="253916"/>
          </a:xfrm>
        </p:grpSpPr>
        <p:sp>
          <p:nvSpPr>
            <p:cNvPr id="25" name="Triangle isocèle 24">
              <a:extLst>
                <a:ext uri="{FF2B5EF4-FFF2-40B4-BE49-F238E27FC236}">
                  <a16:creationId xmlns:a16="http://schemas.microsoft.com/office/drawing/2014/main" id="{8D22E56C-D1FF-4317-86E6-9CF1BACC7B74}"/>
                </a:ext>
              </a:extLst>
            </p:cNvPr>
            <p:cNvSpPr/>
            <p:nvPr/>
          </p:nvSpPr>
          <p:spPr>
            <a:xfrm rot="10800000">
              <a:off x="9591057" y="4459657"/>
              <a:ext cx="160282" cy="90047"/>
            </a:xfrm>
            <a:prstGeom prst="triangle">
              <a:avLst>
                <a:gd name="adj" fmla="val 49133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06C6707D-0FEB-4369-BD09-CE88C61248EE}"/>
                </a:ext>
              </a:extLst>
            </p:cNvPr>
            <p:cNvSpPr txBox="1"/>
            <p:nvPr/>
          </p:nvSpPr>
          <p:spPr>
            <a:xfrm>
              <a:off x="9716519" y="4363128"/>
              <a:ext cx="178599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Cat. modeste à pauvre : 25%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5CC9A2F-008E-465B-95B6-F9410618C882}"/>
              </a:ext>
            </a:extLst>
          </p:cNvPr>
          <p:cNvGrpSpPr/>
          <p:nvPr/>
        </p:nvGrpSpPr>
        <p:grpSpPr>
          <a:xfrm>
            <a:off x="4522751" y="2070622"/>
            <a:ext cx="1713045" cy="253916"/>
            <a:chOff x="9037505" y="1987041"/>
            <a:chExt cx="1713045" cy="253916"/>
          </a:xfrm>
        </p:grpSpPr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2B046FB6-3D01-47B7-9A38-D55EBBED106C}"/>
                </a:ext>
              </a:extLst>
            </p:cNvPr>
            <p:cNvSpPr txBox="1"/>
            <p:nvPr/>
          </p:nvSpPr>
          <p:spPr>
            <a:xfrm>
              <a:off x="9181733" y="1987041"/>
              <a:ext cx="156881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solidFill>
                    <a:srgbClr val="26AAE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Moins de 35 ans : 30%</a:t>
              </a:r>
            </a:p>
          </p:txBody>
        </p:sp>
        <p:sp>
          <p:nvSpPr>
            <p:cNvPr id="33" name="Triangle isocèle 32">
              <a:extLst>
                <a:ext uri="{FF2B5EF4-FFF2-40B4-BE49-F238E27FC236}">
                  <a16:creationId xmlns:a16="http://schemas.microsoft.com/office/drawing/2014/main" id="{297C04A6-838F-4C04-937D-30C3F68706B5}"/>
                </a:ext>
              </a:extLst>
            </p:cNvPr>
            <p:cNvSpPr/>
            <p:nvPr/>
          </p:nvSpPr>
          <p:spPr>
            <a:xfrm>
              <a:off x="9037505" y="2063006"/>
              <a:ext cx="160282" cy="90047"/>
            </a:xfrm>
            <a:prstGeom prst="triangle">
              <a:avLst>
                <a:gd name="adj" fmla="val 49133"/>
              </a:avLst>
            </a:prstGeom>
            <a:solidFill>
              <a:srgbClr val="7DCCED"/>
            </a:solidFill>
            <a:ln>
              <a:solidFill>
                <a:srgbClr val="7DCCE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731650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2120D32-055B-45EC-A8BC-818C1EC1B272}"/>
              </a:ext>
            </a:extLst>
          </p:cNvPr>
          <p:cNvSpPr/>
          <p:nvPr/>
        </p:nvSpPr>
        <p:spPr>
          <a:xfrm>
            <a:off x="6275070" y="1783080"/>
            <a:ext cx="4517896" cy="4503420"/>
          </a:xfrm>
          <a:prstGeom prst="rect">
            <a:avLst/>
          </a:prstGeom>
          <a:solidFill>
            <a:srgbClr val="5B9BD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8CFC70-F2E2-4402-99BF-D79E27B792AE}"/>
              </a:ext>
            </a:extLst>
          </p:cNvPr>
          <p:cNvSpPr/>
          <p:nvPr/>
        </p:nvSpPr>
        <p:spPr>
          <a:xfrm>
            <a:off x="777240" y="1783080"/>
            <a:ext cx="4674106" cy="4503420"/>
          </a:xfrm>
          <a:prstGeom prst="rect">
            <a:avLst/>
          </a:prstGeom>
          <a:solidFill>
            <a:srgbClr val="5B9BD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Un statut cadre qui correspond majoritairement aux attentes de ces derniers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5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3" y="1062921"/>
            <a:ext cx="10898281" cy="434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/>
            <a:r>
              <a:rPr lang="fr-FR" sz="1200" b="1">
                <a:solidFill>
                  <a:srgbClr val="404B56"/>
                </a:solidFill>
              </a:rPr>
              <a:t>Etes-vous d’accord ou pas d’accord avec les affirmations suivantes ?</a:t>
            </a:r>
            <a:endParaRPr lang="fr-FR" sz="1200" b="1" dirty="0">
              <a:solidFill>
                <a:srgbClr val="404B56"/>
              </a:solidFill>
            </a:endParaRPr>
          </a:p>
        </p:txBody>
      </p:sp>
      <p:sp>
        <p:nvSpPr>
          <p:cNvPr id="6" name="Espace réservé du numéro de diapositive 3">
            <a:extLst>
              <a:ext uri="{FF2B5EF4-FFF2-40B4-BE49-F238E27FC236}">
                <a16:creationId xmlns:a16="http://schemas.microsoft.com/office/drawing/2014/main" id="{38ED5DE4-F75A-4AF5-AD03-A5FFF7FB03FF}"/>
              </a:ext>
            </a:extLst>
          </p:cNvPr>
          <p:cNvSpPr txBox="1">
            <a:spLocks/>
          </p:cNvSpPr>
          <p:nvPr/>
        </p:nvSpPr>
        <p:spPr>
          <a:xfrm>
            <a:off x="9197788" y="6452112"/>
            <a:ext cx="2743200" cy="215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10AED-0DED-43A4-9FBB-6D2DA876CF66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30AC6EE-DB06-4AB5-B59B-228FC96860D4}"/>
              </a:ext>
            </a:extLst>
          </p:cNvPr>
          <p:cNvSpPr txBox="1"/>
          <p:nvPr/>
        </p:nvSpPr>
        <p:spPr>
          <a:xfrm>
            <a:off x="1227586" y="2021843"/>
            <a:ext cx="36683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</a:rPr>
              <a:t>83% </a:t>
            </a:r>
            <a:r>
              <a:rPr lang="fr-FR" sz="2000" dirty="0">
                <a:solidFill>
                  <a:srgbClr val="002060"/>
                </a:solidFill>
              </a:rPr>
              <a:t>considèrent que le statut salarié est synonyme de sécurité financière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EF54210-0578-40B8-98E5-813D3511789D}"/>
              </a:ext>
            </a:extLst>
          </p:cNvPr>
          <p:cNvSpPr txBox="1"/>
          <p:nvPr/>
        </p:nvSpPr>
        <p:spPr>
          <a:xfrm>
            <a:off x="1227585" y="3623487"/>
            <a:ext cx="3710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</a:rPr>
              <a:t>82% </a:t>
            </a:r>
            <a:r>
              <a:rPr lang="fr-FR" sz="2000" dirty="0">
                <a:solidFill>
                  <a:srgbClr val="002060"/>
                </a:solidFill>
              </a:rPr>
              <a:t>s’y projettent à l’avenir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B732C76-C7E7-4532-A8FC-38A174CA6280}"/>
              </a:ext>
            </a:extLst>
          </p:cNvPr>
          <p:cNvSpPr txBox="1"/>
          <p:nvPr/>
        </p:nvSpPr>
        <p:spPr>
          <a:xfrm>
            <a:off x="1227585" y="4751268"/>
            <a:ext cx="36683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2060"/>
                </a:solidFill>
              </a:rPr>
              <a:t>Mais </a:t>
            </a:r>
            <a:r>
              <a:rPr lang="fr-FR" sz="2400" b="1" dirty="0">
                <a:solidFill>
                  <a:srgbClr val="002060"/>
                </a:solidFill>
              </a:rPr>
              <a:t>55% </a:t>
            </a:r>
            <a:r>
              <a:rPr lang="fr-FR" sz="2000" dirty="0">
                <a:solidFill>
                  <a:srgbClr val="002060"/>
                </a:solidFill>
              </a:rPr>
              <a:t>seulement considèrent que le statut cadre est synonyme de liberté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5471763-D13A-4876-AFD8-037949735500}"/>
              </a:ext>
            </a:extLst>
          </p:cNvPr>
          <p:cNvSpPr txBox="1"/>
          <p:nvPr/>
        </p:nvSpPr>
        <p:spPr>
          <a:xfrm>
            <a:off x="6740655" y="2057019"/>
            <a:ext cx="36683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</a:rPr>
              <a:t>79% </a:t>
            </a:r>
            <a:r>
              <a:rPr lang="fr-FR" sz="2000" dirty="0">
                <a:solidFill>
                  <a:srgbClr val="002060"/>
                </a:solidFill>
              </a:rPr>
              <a:t>considèrent que le statut freelance est synonyme de liberté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67B462D-64B7-4C16-8D91-7D8BE0A25AAD}"/>
              </a:ext>
            </a:extLst>
          </p:cNvPr>
          <p:cNvSpPr txBox="1"/>
          <p:nvPr/>
        </p:nvSpPr>
        <p:spPr>
          <a:xfrm>
            <a:off x="6740655" y="3590221"/>
            <a:ext cx="3668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2060"/>
                </a:solidFill>
              </a:rPr>
              <a:t>Mais pour </a:t>
            </a:r>
            <a:r>
              <a:rPr lang="fr-FR" sz="2400" b="1" dirty="0">
                <a:solidFill>
                  <a:srgbClr val="002060"/>
                </a:solidFill>
              </a:rPr>
              <a:t>87% </a:t>
            </a:r>
            <a:r>
              <a:rPr lang="fr-FR" sz="2000" dirty="0">
                <a:solidFill>
                  <a:srgbClr val="002060"/>
                </a:solidFill>
              </a:rPr>
              <a:t>il est aussi synonyme de risque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2ED978D-FFDC-4F37-B81C-23DBB43460B5}"/>
              </a:ext>
            </a:extLst>
          </p:cNvPr>
          <p:cNvSpPr txBox="1"/>
          <p:nvPr/>
        </p:nvSpPr>
        <p:spPr>
          <a:xfrm>
            <a:off x="6740655" y="4690209"/>
            <a:ext cx="36683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2060"/>
                </a:solidFill>
              </a:rPr>
              <a:t>Seuls </a:t>
            </a:r>
            <a:r>
              <a:rPr lang="fr-FR" sz="2400" b="1" dirty="0">
                <a:solidFill>
                  <a:srgbClr val="002060"/>
                </a:solidFill>
              </a:rPr>
              <a:t>29% </a:t>
            </a:r>
            <a:r>
              <a:rPr lang="fr-FR" sz="2000" dirty="0">
                <a:solidFill>
                  <a:srgbClr val="002060"/>
                </a:solidFill>
              </a:rPr>
              <a:t>se projettent dans l’entrepreneuriat </a:t>
            </a:r>
          </a:p>
          <a:p>
            <a:r>
              <a:rPr lang="fr-FR" sz="2000" dirty="0">
                <a:solidFill>
                  <a:srgbClr val="002060"/>
                </a:solidFill>
              </a:rPr>
              <a:t>et </a:t>
            </a:r>
            <a:r>
              <a:rPr lang="fr-FR" sz="2400" b="1" dirty="0">
                <a:solidFill>
                  <a:srgbClr val="002060"/>
                </a:solidFill>
              </a:rPr>
              <a:t>21% </a:t>
            </a:r>
            <a:r>
              <a:rPr lang="fr-FR" sz="2000" dirty="0">
                <a:solidFill>
                  <a:srgbClr val="002060"/>
                </a:solidFill>
              </a:rPr>
              <a:t>dans le statut indépendant</a:t>
            </a:r>
          </a:p>
        </p:txBody>
      </p:sp>
      <p:sp>
        <p:nvSpPr>
          <p:cNvPr id="3" name="Flèche : chevron 2">
            <a:extLst>
              <a:ext uri="{FF2B5EF4-FFF2-40B4-BE49-F238E27FC236}">
                <a16:creationId xmlns:a16="http://schemas.microsoft.com/office/drawing/2014/main" id="{82439CB6-EB12-466B-A012-70BCE111514C}"/>
              </a:ext>
            </a:extLst>
          </p:cNvPr>
          <p:cNvSpPr/>
          <p:nvPr/>
        </p:nvSpPr>
        <p:spPr>
          <a:xfrm>
            <a:off x="974086" y="2133739"/>
            <a:ext cx="207955" cy="257214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Flèche : chevron 19">
            <a:extLst>
              <a:ext uri="{FF2B5EF4-FFF2-40B4-BE49-F238E27FC236}">
                <a16:creationId xmlns:a16="http://schemas.microsoft.com/office/drawing/2014/main" id="{8AF0119E-90A0-4A06-855A-0DBEC4F8431A}"/>
              </a:ext>
            </a:extLst>
          </p:cNvPr>
          <p:cNvSpPr/>
          <p:nvPr/>
        </p:nvSpPr>
        <p:spPr>
          <a:xfrm>
            <a:off x="974086" y="3717550"/>
            <a:ext cx="207955" cy="257214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1" name="Flèche : chevron 20">
            <a:extLst>
              <a:ext uri="{FF2B5EF4-FFF2-40B4-BE49-F238E27FC236}">
                <a16:creationId xmlns:a16="http://schemas.microsoft.com/office/drawing/2014/main" id="{E621E836-AB72-45DB-A928-07E005369E81}"/>
              </a:ext>
            </a:extLst>
          </p:cNvPr>
          <p:cNvSpPr/>
          <p:nvPr/>
        </p:nvSpPr>
        <p:spPr>
          <a:xfrm>
            <a:off x="974086" y="4873418"/>
            <a:ext cx="207955" cy="257214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" name="Flèche : chevron 21">
            <a:extLst>
              <a:ext uri="{FF2B5EF4-FFF2-40B4-BE49-F238E27FC236}">
                <a16:creationId xmlns:a16="http://schemas.microsoft.com/office/drawing/2014/main" id="{240D3982-11B2-4AEF-AC02-26ECB1C26A49}"/>
              </a:ext>
            </a:extLst>
          </p:cNvPr>
          <p:cNvSpPr/>
          <p:nvPr/>
        </p:nvSpPr>
        <p:spPr>
          <a:xfrm>
            <a:off x="6525845" y="2158682"/>
            <a:ext cx="207955" cy="257214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Flèche : chevron 22">
            <a:extLst>
              <a:ext uri="{FF2B5EF4-FFF2-40B4-BE49-F238E27FC236}">
                <a16:creationId xmlns:a16="http://schemas.microsoft.com/office/drawing/2014/main" id="{E5DD7AB4-E0F4-41A1-89EE-16CA7B838282}"/>
              </a:ext>
            </a:extLst>
          </p:cNvPr>
          <p:cNvSpPr/>
          <p:nvPr/>
        </p:nvSpPr>
        <p:spPr>
          <a:xfrm>
            <a:off x="6525845" y="3742493"/>
            <a:ext cx="207955" cy="257214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" name="Flèche : chevron 23">
            <a:extLst>
              <a:ext uri="{FF2B5EF4-FFF2-40B4-BE49-F238E27FC236}">
                <a16:creationId xmlns:a16="http://schemas.microsoft.com/office/drawing/2014/main" id="{4CB9402A-707F-42CD-98B7-C2D7EB1F4225}"/>
              </a:ext>
            </a:extLst>
          </p:cNvPr>
          <p:cNvSpPr/>
          <p:nvPr/>
        </p:nvSpPr>
        <p:spPr>
          <a:xfrm>
            <a:off x="6525845" y="4806921"/>
            <a:ext cx="207955" cy="257214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184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Des cadres optimistes sur l’avenir de leur métier, même si les plus modestes le sentent un peu plus menacé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6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3" y="1062921"/>
            <a:ext cx="10898281" cy="434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/>
            <a:r>
              <a:rPr lang="fr-FR" sz="1200" b="1">
                <a:solidFill>
                  <a:srgbClr val="404B56"/>
                </a:solidFill>
              </a:rPr>
              <a:t>Et aujourd’hui, pensez-vous que … ?</a:t>
            </a:r>
            <a:endParaRPr lang="fr-FR" sz="1200" b="1" dirty="0">
              <a:solidFill>
                <a:srgbClr val="404B56"/>
              </a:solidFill>
            </a:endParaRPr>
          </a:p>
        </p:txBody>
      </p:sp>
      <p:graphicFrame>
        <p:nvGraphicFramePr>
          <p:cNvPr id="6" name="Graphique 6">
            <a:extLst>
              <a:ext uri="{FF2B5EF4-FFF2-40B4-BE49-F238E27FC236}">
                <a16:creationId xmlns:a16="http://schemas.microsoft.com/office/drawing/2014/main" id="{4EEA77A7-ACD6-4C53-90F1-89130AB6D7A6}"/>
              </a:ext>
            </a:extLst>
          </p:cNvPr>
          <p:cNvGraphicFramePr>
            <a:graphicFrameLocks/>
          </p:cNvGraphicFramePr>
          <p:nvPr/>
        </p:nvGraphicFramePr>
        <p:xfrm>
          <a:off x="626453" y="1666939"/>
          <a:ext cx="9488773" cy="3658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EAC0B2A-7430-409B-9847-D2E8BA8829C6}"/>
              </a:ext>
            </a:extLst>
          </p:cNvPr>
          <p:cNvSpPr txBox="1"/>
          <p:nvPr/>
        </p:nvSpPr>
        <p:spPr>
          <a:xfrm>
            <a:off x="8306533" y="4378765"/>
            <a:ext cx="3218201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12700"/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fr-FR" sz="1200" b="1" dirty="0">
                <a:solidFill>
                  <a:schemeClr val="bg1"/>
                </a:solidFill>
                <a:latin typeface="Calibri" pitchFamily="34" charset="0"/>
              </a:rPr>
              <a:t>Rappel – Juillet 2020</a:t>
            </a:r>
            <a:endParaRPr lang="fr-FR" sz="1000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9" name="Graphique 6">
            <a:extLst>
              <a:ext uri="{FF2B5EF4-FFF2-40B4-BE49-F238E27FC236}">
                <a16:creationId xmlns:a16="http://schemas.microsoft.com/office/drawing/2014/main" id="{16E7D4FA-5C20-4D12-AFF8-5FF2DDDB51FA}"/>
              </a:ext>
            </a:extLst>
          </p:cNvPr>
          <p:cNvGraphicFramePr>
            <a:graphicFrameLocks/>
          </p:cNvGraphicFramePr>
          <p:nvPr/>
        </p:nvGraphicFramePr>
        <p:xfrm>
          <a:off x="8306533" y="4637834"/>
          <a:ext cx="3218201" cy="1535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3" name="Groupe 22">
            <a:extLst>
              <a:ext uri="{FF2B5EF4-FFF2-40B4-BE49-F238E27FC236}">
                <a16:creationId xmlns:a16="http://schemas.microsoft.com/office/drawing/2014/main" id="{87C25623-4C81-492F-8F31-8999FFD3D803}"/>
              </a:ext>
            </a:extLst>
          </p:cNvPr>
          <p:cNvGrpSpPr/>
          <p:nvPr/>
        </p:nvGrpSpPr>
        <p:grpSpPr>
          <a:xfrm>
            <a:off x="5281698" y="4383918"/>
            <a:ext cx="2062944" cy="253916"/>
            <a:chOff x="9037505" y="1756633"/>
            <a:chExt cx="2062944" cy="253916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27969F27-581F-4B63-9820-86CD9594328D}"/>
                </a:ext>
              </a:extLst>
            </p:cNvPr>
            <p:cNvSpPr txBox="1"/>
            <p:nvPr/>
          </p:nvSpPr>
          <p:spPr>
            <a:xfrm>
              <a:off x="9181733" y="1756633"/>
              <a:ext cx="191871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Classe modeste à pauvre : 10%</a:t>
              </a:r>
            </a:p>
          </p:txBody>
        </p:sp>
        <p:sp>
          <p:nvSpPr>
            <p:cNvPr id="28" name="Triangle isocèle 27">
              <a:extLst>
                <a:ext uri="{FF2B5EF4-FFF2-40B4-BE49-F238E27FC236}">
                  <a16:creationId xmlns:a16="http://schemas.microsoft.com/office/drawing/2014/main" id="{8B4B9C98-B5EB-4EE0-BB91-66D124C0B479}"/>
                </a:ext>
              </a:extLst>
            </p:cNvPr>
            <p:cNvSpPr/>
            <p:nvPr/>
          </p:nvSpPr>
          <p:spPr>
            <a:xfrm>
              <a:off x="9037505" y="1832598"/>
              <a:ext cx="160282" cy="90047"/>
            </a:xfrm>
            <a:prstGeom prst="triangle">
              <a:avLst>
                <a:gd name="adj" fmla="val 49133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907080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Néanmoins, des cadres en attente de reconnaissance de leur rôle dans la société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7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3" y="1062921"/>
            <a:ext cx="10898281" cy="434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/>
            <a:r>
              <a:rPr lang="fr-FR" sz="1200" b="1">
                <a:solidFill>
                  <a:srgbClr val="404B56"/>
                </a:solidFill>
              </a:rPr>
              <a:t>Etes-vous d’accord ou pas d’accord avec les affirmations suivantes concernant les cadres ?</a:t>
            </a:r>
            <a:endParaRPr lang="fr-FR" sz="1200" b="1" dirty="0">
              <a:solidFill>
                <a:srgbClr val="404B56"/>
              </a:solidFill>
            </a:endParaRPr>
          </a:p>
        </p:txBody>
      </p:sp>
      <p:sp>
        <p:nvSpPr>
          <p:cNvPr id="6" name="Espace réservé du numéro de diapositive 3">
            <a:extLst>
              <a:ext uri="{FF2B5EF4-FFF2-40B4-BE49-F238E27FC236}">
                <a16:creationId xmlns:a16="http://schemas.microsoft.com/office/drawing/2014/main" id="{8349C65D-6AA6-4181-8E87-7E341D9D6777}"/>
              </a:ext>
            </a:extLst>
          </p:cNvPr>
          <p:cNvSpPr txBox="1">
            <a:spLocks/>
          </p:cNvSpPr>
          <p:nvPr/>
        </p:nvSpPr>
        <p:spPr>
          <a:xfrm>
            <a:off x="9197788" y="6452112"/>
            <a:ext cx="2743200" cy="215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10AED-0DED-43A4-9FBB-6D2DA876CF66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8" name="Espace réservé du numéro de diapositive 3">
            <a:extLst>
              <a:ext uri="{FF2B5EF4-FFF2-40B4-BE49-F238E27FC236}">
                <a16:creationId xmlns:a16="http://schemas.microsoft.com/office/drawing/2014/main" id="{AA4469D0-1D42-48FF-9B2A-0F858D9EE9A4}"/>
              </a:ext>
            </a:extLst>
          </p:cNvPr>
          <p:cNvSpPr txBox="1">
            <a:spLocks/>
          </p:cNvSpPr>
          <p:nvPr/>
        </p:nvSpPr>
        <p:spPr>
          <a:xfrm>
            <a:off x="9197788" y="6452112"/>
            <a:ext cx="2743200" cy="215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810AED-0DED-43A4-9FBB-6D2DA876CF66}" type="slidenum">
              <a:rPr lang="fr-FR" smtClean="0"/>
              <a:pPr/>
              <a:t>7</a:t>
            </a:fld>
            <a:endParaRPr lang="fr-FR"/>
          </a:p>
        </p:txBody>
      </p:sp>
      <p:graphicFrame>
        <p:nvGraphicFramePr>
          <p:cNvPr id="9" name="Graphique 12">
            <a:extLst>
              <a:ext uri="{FF2B5EF4-FFF2-40B4-BE49-F238E27FC236}">
                <a16:creationId xmlns:a16="http://schemas.microsoft.com/office/drawing/2014/main" id="{1165C176-F703-40AE-80C2-B800C87D459E}"/>
              </a:ext>
            </a:extLst>
          </p:cNvPr>
          <p:cNvGraphicFramePr>
            <a:graphicFrameLocks/>
          </p:cNvGraphicFramePr>
          <p:nvPr/>
        </p:nvGraphicFramePr>
        <p:xfrm>
          <a:off x="544830" y="1889573"/>
          <a:ext cx="9909560" cy="4578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0D6AD190-A2E3-49D7-9E48-9BEF20FA2436}"/>
              </a:ext>
            </a:extLst>
          </p:cNvPr>
          <p:cNvSpPr/>
          <p:nvPr/>
        </p:nvSpPr>
        <p:spPr>
          <a:xfrm>
            <a:off x="3932676" y="1562894"/>
            <a:ext cx="2142917" cy="307777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 b="1" dirty="0">
                <a:solidFill>
                  <a:srgbClr val="26AAE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D'accord</a:t>
            </a:r>
            <a:endParaRPr lang="fr-FR" sz="1400" dirty="0">
              <a:solidFill>
                <a:srgbClr val="26AAE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BE0618-CE1F-4F6E-BC7D-E0C8DF54E300}"/>
              </a:ext>
            </a:extLst>
          </p:cNvPr>
          <p:cNvSpPr/>
          <p:nvPr/>
        </p:nvSpPr>
        <p:spPr>
          <a:xfrm>
            <a:off x="9398023" y="1556870"/>
            <a:ext cx="1783469" cy="307777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Pas d'accord</a:t>
            </a:r>
            <a:endParaRPr lang="fr-FR" sz="14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05C88632-C8D4-44E5-8130-A05070D7E63F}"/>
              </a:ext>
            </a:extLst>
          </p:cNvPr>
          <p:cNvGraphicFramePr>
            <a:graphicFrameLocks noGrp="1"/>
          </p:cNvGraphicFramePr>
          <p:nvPr/>
        </p:nvGraphicFramePr>
        <p:xfrm>
          <a:off x="4483454" y="1938050"/>
          <a:ext cx="728883" cy="4102985"/>
        </p:xfrm>
        <a:graphic>
          <a:graphicData uri="http://schemas.openxmlformats.org/drawingml/2006/table">
            <a:tbl>
              <a:tblPr/>
              <a:tblGrid>
                <a:gridCol w="72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0597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92%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597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3704489"/>
                  </a:ext>
                </a:extLst>
              </a:tr>
              <a:tr h="820597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63%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366479"/>
                  </a:ext>
                </a:extLst>
              </a:tr>
              <a:tr h="820597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43%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8264805"/>
                  </a:ext>
                </a:extLst>
              </a:tr>
              <a:tr h="820597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26AAE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39%</a:t>
                      </a:r>
                      <a:endParaRPr lang="fr-FR" sz="1600" dirty="0">
                        <a:solidFill>
                          <a:srgbClr val="26AAE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60040482"/>
                  </a:ext>
                </a:extLst>
              </a:tr>
            </a:tbl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898B0CC-0553-4E74-A7AE-0C37C4B6BB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964448"/>
              </p:ext>
            </p:extLst>
          </p:nvPr>
        </p:nvGraphicFramePr>
        <p:xfrm>
          <a:off x="9925317" y="1895424"/>
          <a:ext cx="728883" cy="4145610"/>
        </p:xfrm>
        <a:graphic>
          <a:graphicData uri="http://schemas.openxmlformats.org/drawingml/2006/table">
            <a:tbl>
              <a:tblPr/>
              <a:tblGrid>
                <a:gridCol w="72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9122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8%</a:t>
                      </a:r>
                      <a:endParaRPr lang="fr-FR" sz="1600" dirty="0">
                        <a:solidFill>
                          <a:srgbClr val="B01F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122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30%</a:t>
                      </a:r>
                      <a:endParaRPr lang="fr-FR" sz="1600" dirty="0">
                        <a:solidFill>
                          <a:srgbClr val="B01F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3704489"/>
                  </a:ext>
                </a:extLst>
              </a:tr>
              <a:tr h="829122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37%</a:t>
                      </a:r>
                      <a:endParaRPr lang="fr-FR" sz="1600" dirty="0">
                        <a:solidFill>
                          <a:srgbClr val="B01F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366479"/>
                  </a:ext>
                </a:extLst>
              </a:tr>
              <a:tr h="829122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57%</a:t>
                      </a:r>
                      <a:endParaRPr lang="fr-FR" sz="1600" dirty="0">
                        <a:solidFill>
                          <a:srgbClr val="B01F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8264805"/>
                  </a:ext>
                </a:extLst>
              </a:tr>
              <a:tr h="829122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61%</a:t>
                      </a:r>
                      <a:endParaRPr lang="fr-FR" sz="1600" dirty="0">
                        <a:solidFill>
                          <a:srgbClr val="B01F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275" marR="41275" marT="12700" marB="1270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60040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02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8</a:t>
            </a:fld>
            <a:endParaRPr lang="fr-FR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09C959C6-B5FD-41FB-94DA-FE0485B8FE06}"/>
              </a:ext>
            </a:extLst>
          </p:cNvPr>
          <p:cNvGrpSpPr>
            <a:grpSpLocks/>
          </p:cNvGrpSpPr>
          <p:nvPr/>
        </p:nvGrpSpPr>
        <p:grpSpPr bwMode="auto">
          <a:xfrm>
            <a:off x="880191" y="2851175"/>
            <a:ext cx="10662235" cy="1521320"/>
            <a:chOff x="422" y="2906"/>
            <a:chExt cx="6517" cy="104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807E047-CA75-4F55-968E-69AB07C23C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6" y="3110"/>
              <a:ext cx="5433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2400" b="1" dirty="0">
                  <a:solidFill>
                    <a:srgbClr val="26AAE1"/>
                  </a:solidFill>
                  <a:latin typeface="Century Gothic" panose="020B0502020202020204" pitchFamily="34" charset="0"/>
                </a:rPr>
                <a:t>Les attentes des cadres pour leur situation professionnelle pour 2022 : Télétravail, augmentations et rôle élargi de l’entreprise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563E28E-D7DA-41C8-A170-EB60BE77CB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" y="2906"/>
              <a:ext cx="879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 sz="5400" b="1" dirty="0">
                  <a:solidFill>
                    <a:srgbClr val="26AAE1"/>
                  </a:solidFill>
                  <a:latin typeface="Century Gothic" panose="020B0502020202020204" pitchFamily="34" charset="0"/>
                  <a:cs typeface="Times New Roman" pitchFamily="18" charset="0"/>
                </a:rPr>
                <a:t>#2</a:t>
              </a:r>
            </a:p>
          </p:txBody>
        </p:sp>
        <p:sp>
          <p:nvSpPr>
            <p:cNvPr id="9" name="Line 5">
              <a:extLst>
                <a:ext uri="{FF2B5EF4-FFF2-40B4-BE49-F238E27FC236}">
                  <a16:creationId xmlns:a16="http://schemas.microsoft.com/office/drawing/2014/main" id="{A795E9F4-5CDD-418E-ADB1-900E9BEA2F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01" y="3218"/>
              <a:ext cx="0" cy="408"/>
            </a:xfrm>
            <a:prstGeom prst="line">
              <a:avLst/>
            </a:prstGeom>
            <a:noFill/>
            <a:ln w="114300">
              <a:solidFill>
                <a:srgbClr val="26AAE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199" dirty="0">
                <a:solidFill>
                  <a:srgbClr val="26AAE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333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219200" y="0"/>
            <a:ext cx="10305535" cy="1018642"/>
          </a:xfrm>
        </p:spPr>
        <p:txBody>
          <a:bodyPr>
            <a:normAutofit/>
          </a:bodyPr>
          <a:lstStyle/>
          <a:p>
            <a:r>
              <a:rPr lang="fr-FR" sz="1800" dirty="0">
                <a:solidFill>
                  <a:srgbClr val="26AAE1"/>
                </a:solidFill>
                <a:latin typeface="Century Gothic" panose="020B0502020202020204" pitchFamily="34" charset="0"/>
              </a:rPr>
              <a:t>Des cadres bien plus enclins à télétravailler que ce qu</a:t>
            </a:r>
            <a:r>
              <a:rPr lang="fr-FR" dirty="0">
                <a:solidFill>
                  <a:srgbClr val="26AAE1"/>
                </a:solidFill>
                <a:latin typeface="Century Gothic" panose="020B0502020202020204" pitchFamily="34" charset="0"/>
              </a:rPr>
              <a:t>e les entreprises leurs permettent officiellement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10AED-0DED-43A4-9FBB-6D2DA876CF66}" type="slidenum">
              <a:rPr lang="fr-FR" smtClean="0"/>
              <a:t>9</a:t>
            </a:fld>
            <a:endParaRPr lang="fr-FR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6C750BBD-076F-48B2-8374-A8221958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4" y="907771"/>
            <a:ext cx="10898281" cy="619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2844" tIns="123707" rIns="247414" bIns="123707" anchor="t">
            <a:spAutoFit/>
          </a:bodyPr>
          <a:lstStyle/>
          <a:p>
            <a:pPr algn="just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1200" b="1" u="sng" dirty="0">
                <a:solidFill>
                  <a:srgbClr val="404B56"/>
                </a:solidFill>
              </a:rPr>
              <a:t>Cadres </a:t>
            </a:r>
            <a:r>
              <a:rPr lang="fr-FR" sz="1200" b="1" dirty="0">
                <a:solidFill>
                  <a:srgbClr val="404B56"/>
                </a:solidFill>
              </a:rPr>
              <a:t>: Et quelle est pour vous la fréquence minimum idéale de télétravail (en cumulant le temps passé sur une semaine) ? </a:t>
            </a:r>
          </a:p>
          <a:p>
            <a:pPr algn="just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1200" b="1" u="sng" dirty="0">
                <a:solidFill>
                  <a:srgbClr val="404B56"/>
                </a:solidFill>
              </a:rPr>
              <a:t>Dirigeants et responsables RH </a:t>
            </a:r>
            <a:r>
              <a:rPr lang="fr-FR" sz="1200" b="1" dirty="0">
                <a:solidFill>
                  <a:srgbClr val="404B56"/>
                </a:solidFill>
              </a:rPr>
              <a:t>: Et en moyenne, combien de jours par semaine les salariés de votre entreprise sont-ils en télétravail ?</a:t>
            </a:r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1E28CFDE-5304-4804-91B0-E11E6D553E70}"/>
              </a:ext>
            </a:extLst>
          </p:cNvPr>
          <p:cNvGraphicFramePr/>
          <p:nvPr/>
        </p:nvGraphicFramePr>
        <p:xfrm>
          <a:off x="798287" y="2032372"/>
          <a:ext cx="4578728" cy="4496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7425210-AC44-4070-8C64-B003F3FA5B51}"/>
              </a:ext>
            </a:extLst>
          </p:cNvPr>
          <p:cNvGraphicFramePr>
            <a:graphicFrameLocks noGrp="1"/>
          </p:cNvGraphicFramePr>
          <p:nvPr/>
        </p:nvGraphicFramePr>
        <p:xfrm>
          <a:off x="5475154" y="2054512"/>
          <a:ext cx="2172807" cy="4452096"/>
        </p:xfrm>
        <a:graphic>
          <a:graphicData uri="http://schemas.openxmlformats.org/drawingml/2006/table">
            <a:tbl>
              <a:tblPr/>
              <a:tblGrid>
                <a:gridCol w="2172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651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16779E"/>
                          </a:solidFill>
                          <a:effectLst/>
                          <a:latin typeface="Calibri" panose="020F0502020204030204" pitchFamily="34" charset="0"/>
                        </a:rPr>
                        <a:t>TOTAL Souhaite télétravailler  / Il existe une politique de télétravail dans l’entreprise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51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Moins d’un jour par semaine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6096382"/>
                  </a:ext>
                </a:extLst>
              </a:tr>
              <a:tr h="55651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 moins 1 jour par semaine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5987262"/>
                  </a:ext>
                </a:extLst>
              </a:tr>
              <a:tr h="55651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 moins 2 jours par semaine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51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 moins 3 jours par semaine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51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 moins 4 jours par semaine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51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jours par semaine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651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B01F23"/>
                          </a:solidFill>
                          <a:effectLst/>
                          <a:latin typeface="Calibri" panose="020F0502020204030204" pitchFamily="34" charset="0"/>
                        </a:rPr>
                        <a:t>Vous ne souhaitez pas télétravailler / il n’existe pas de politique spécifique dans l’entreprise, cela varie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id="{E84F39A3-CAF8-4889-A053-56168EE19D53}"/>
              </a:ext>
            </a:extLst>
          </p:cNvPr>
          <p:cNvGraphicFramePr/>
          <p:nvPr/>
        </p:nvGraphicFramePr>
        <p:xfrm>
          <a:off x="7719498" y="2032372"/>
          <a:ext cx="2743200" cy="4496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5A8F8423-3AE9-4959-94F7-D0DF40423667}"/>
              </a:ext>
            </a:extLst>
          </p:cNvPr>
          <p:cNvSpPr txBox="1"/>
          <p:nvPr/>
        </p:nvSpPr>
        <p:spPr>
          <a:xfrm>
            <a:off x="2591087" y="1696439"/>
            <a:ext cx="2147505" cy="37457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A62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>
                <a:solidFill>
                  <a:srgbClr val="007A62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fr-FR" sz="1600" b="1" i="1" dirty="0"/>
              <a:t>Cadres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B9E5B04-B762-46C1-B2B0-3F47EA1A6D4F}"/>
              </a:ext>
            </a:extLst>
          </p:cNvPr>
          <p:cNvSpPr txBox="1"/>
          <p:nvPr/>
        </p:nvSpPr>
        <p:spPr>
          <a:xfrm>
            <a:off x="8384522" y="1507833"/>
            <a:ext cx="2147505" cy="64698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A62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>
                <a:solidFill>
                  <a:srgbClr val="007A62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fr-FR" sz="1600" b="1" i="1" dirty="0"/>
              <a:t>Dirigeants et responsables RH*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96C537-47EC-468C-8514-42388DBD5D98}"/>
              </a:ext>
            </a:extLst>
          </p:cNvPr>
          <p:cNvSpPr txBox="1"/>
          <p:nvPr/>
        </p:nvSpPr>
        <p:spPr>
          <a:xfrm>
            <a:off x="116402" y="5870508"/>
            <a:ext cx="3225800" cy="796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54260"/>
            <a:r>
              <a:rPr lang="fr-FR" sz="763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* Etude Ifop pour Figaro </a:t>
            </a:r>
            <a:r>
              <a:rPr lang="fr-FR" sz="763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Classifieds</a:t>
            </a:r>
            <a:r>
              <a:rPr lang="fr-FR" sz="763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menée auprès d’un échantillon de 400 dirigeants et responsables RH d’entreprises de 10 salariés et plus dont : 102 dirigeants d’entreprises de 10 à 99 salariés, 298 DRH/RRH dont : 68 DRH et 230 responsables RH/responsables du personnel travaillant dans une entreprise de plus de 100 salariés. Les interviews ont été réalisées par téléphone du 11 au 24 janvier 2022.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845F20-7974-424F-9125-CC959EF46A15}"/>
              </a:ext>
            </a:extLst>
          </p:cNvPr>
          <p:cNvSpPr/>
          <p:nvPr/>
        </p:nvSpPr>
        <p:spPr>
          <a:xfrm>
            <a:off x="987264" y="3409778"/>
            <a:ext cx="2267107" cy="825590"/>
          </a:xfrm>
          <a:prstGeom prst="rect">
            <a:avLst/>
          </a:prstGeom>
          <a:solidFill>
            <a:srgbClr val="1677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4260"/>
            <a:r>
              <a:rPr lang="fr-FR" sz="1400" b="1" i="1" dirty="0">
                <a:solidFill>
                  <a:prstClr val="white"/>
                </a:solidFill>
                <a:latin typeface="Calibri" panose="020F0502020204030204"/>
              </a:rPr>
              <a:t>Moyenne</a:t>
            </a:r>
            <a:r>
              <a:rPr lang="fr-FR" sz="1400" i="1" dirty="0">
                <a:solidFill>
                  <a:prstClr val="white"/>
                </a:solidFill>
                <a:latin typeface="Calibri" panose="020F0502020204030204"/>
              </a:rPr>
              <a:t> </a:t>
            </a:r>
          </a:p>
          <a:p>
            <a:pPr algn="ctr" defTabSz="954260"/>
            <a:endParaRPr lang="fr-FR" sz="1050" i="1" dirty="0">
              <a:solidFill>
                <a:prstClr val="white"/>
              </a:solidFill>
              <a:latin typeface="Calibri" panose="020F0502020204030204"/>
            </a:endParaRPr>
          </a:p>
          <a:p>
            <a:pPr algn="ctr" defTabSz="954260"/>
            <a:r>
              <a:rPr lang="fr-FR" b="1" i="1" dirty="0">
                <a:solidFill>
                  <a:prstClr val="white"/>
                </a:solidFill>
                <a:latin typeface="Calibri" panose="020F0502020204030204"/>
              </a:rPr>
              <a:t>2,0 jours / semaine</a:t>
            </a:r>
          </a:p>
        </p:txBody>
      </p:sp>
    </p:spTree>
    <p:extLst>
      <p:ext uri="{BB962C8B-B14F-4D97-AF65-F5344CB8AC3E}">
        <p14:creationId xmlns:p14="http://schemas.microsoft.com/office/powerpoint/2010/main" val="4253374558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fop couleurs vives">
    <a:dk1>
      <a:srgbClr val="2A2A2C"/>
    </a:dk1>
    <a:lt1>
      <a:sysClr val="window" lastClr="FFFFFF"/>
    </a:lt1>
    <a:dk2>
      <a:srgbClr val="A1202E"/>
    </a:dk2>
    <a:lt2>
      <a:srgbClr val="C7C0B0"/>
    </a:lt2>
    <a:accent1>
      <a:srgbClr val="F5BD44"/>
    </a:accent1>
    <a:accent2>
      <a:srgbClr val="4C276F"/>
    </a:accent2>
    <a:accent3>
      <a:srgbClr val="912F78"/>
    </a:accent3>
    <a:accent4>
      <a:srgbClr val="D74725"/>
    </a:accent4>
    <a:accent5>
      <a:srgbClr val="6EB651"/>
    </a:accent5>
    <a:accent6>
      <a:srgbClr val="215091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ifop couleurs vives">
    <a:dk1>
      <a:srgbClr val="2A2A2C"/>
    </a:dk1>
    <a:lt1>
      <a:sysClr val="window" lastClr="FFFFFF"/>
    </a:lt1>
    <a:dk2>
      <a:srgbClr val="A1202E"/>
    </a:dk2>
    <a:lt2>
      <a:srgbClr val="C7C0B0"/>
    </a:lt2>
    <a:accent1>
      <a:srgbClr val="F5BD44"/>
    </a:accent1>
    <a:accent2>
      <a:srgbClr val="4C276F"/>
    </a:accent2>
    <a:accent3>
      <a:srgbClr val="912F78"/>
    </a:accent3>
    <a:accent4>
      <a:srgbClr val="D74725"/>
    </a:accent4>
    <a:accent5>
      <a:srgbClr val="6EB651"/>
    </a:accent5>
    <a:accent6>
      <a:srgbClr val="215091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ifop couleurs vives">
    <a:dk1>
      <a:srgbClr val="2A2A2C"/>
    </a:dk1>
    <a:lt1>
      <a:sysClr val="window" lastClr="FFFFFF"/>
    </a:lt1>
    <a:dk2>
      <a:srgbClr val="A1202E"/>
    </a:dk2>
    <a:lt2>
      <a:srgbClr val="C7C0B0"/>
    </a:lt2>
    <a:accent1>
      <a:srgbClr val="F5BD44"/>
    </a:accent1>
    <a:accent2>
      <a:srgbClr val="4C276F"/>
    </a:accent2>
    <a:accent3>
      <a:srgbClr val="912F78"/>
    </a:accent3>
    <a:accent4>
      <a:srgbClr val="D74725"/>
    </a:accent4>
    <a:accent5>
      <a:srgbClr val="6EB651"/>
    </a:accent5>
    <a:accent6>
      <a:srgbClr val="215091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ifop couleurs vives">
    <a:dk1>
      <a:srgbClr val="2A2A2C"/>
    </a:dk1>
    <a:lt1>
      <a:sysClr val="window" lastClr="FFFFFF"/>
    </a:lt1>
    <a:dk2>
      <a:srgbClr val="A1202E"/>
    </a:dk2>
    <a:lt2>
      <a:srgbClr val="C7C0B0"/>
    </a:lt2>
    <a:accent1>
      <a:srgbClr val="F5BD44"/>
    </a:accent1>
    <a:accent2>
      <a:srgbClr val="4C276F"/>
    </a:accent2>
    <a:accent3>
      <a:srgbClr val="912F78"/>
    </a:accent3>
    <a:accent4>
      <a:srgbClr val="D74725"/>
    </a:accent4>
    <a:accent5>
      <a:srgbClr val="6EB651"/>
    </a:accent5>
    <a:accent6>
      <a:srgbClr val="215091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ifop couleurs vives">
    <a:dk1>
      <a:srgbClr val="2A2A2C"/>
    </a:dk1>
    <a:lt1>
      <a:sysClr val="window" lastClr="FFFFFF"/>
    </a:lt1>
    <a:dk2>
      <a:srgbClr val="A1202E"/>
    </a:dk2>
    <a:lt2>
      <a:srgbClr val="C7C0B0"/>
    </a:lt2>
    <a:accent1>
      <a:srgbClr val="F5BD44"/>
    </a:accent1>
    <a:accent2>
      <a:srgbClr val="4C276F"/>
    </a:accent2>
    <a:accent3>
      <a:srgbClr val="912F78"/>
    </a:accent3>
    <a:accent4>
      <a:srgbClr val="D74725"/>
    </a:accent4>
    <a:accent5>
      <a:srgbClr val="6EB651"/>
    </a:accent5>
    <a:accent6>
      <a:srgbClr val="215091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ifop couleurs vives">
    <a:dk1>
      <a:srgbClr val="2A2A2C"/>
    </a:dk1>
    <a:lt1>
      <a:sysClr val="window" lastClr="FFFFFF"/>
    </a:lt1>
    <a:dk2>
      <a:srgbClr val="A1202E"/>
    </a:dk2>
    <a:lt2>
      <a:srgbClr val="C7C0B0"/>
    </a:lt2>
    <a:accent1>
      <a:srgbClr val="F5BD44"/>
    </a:accent1>
    <a:accent2>
      <a:srgbClr val="4C276F"/>
    </a:accent2>
    <a:accent3>
      <a:srgbClr val="912F78"/>
    </a:accent3>
    <a:accent4>
      <a:srgbClr val="D74725"/>
    </a:accent4>
    <a:accent5>
      <a:srgbClr val="6EB651"/>
    </a:accent5>
    <a:accent6>
      <a:srgbClr val="215091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ifop couleurs vives">
    <a:dk1>
      <a:srgbClr val="2A2A2C"/>
    </a:dk1>
    <a:lt1>
      <a:sysClr val="window" lastClr="FFFFFF"/>
    </a:lt1>
    <a:dk2>
      <a:srgbClr val="A1202E"/>
    </a:dk2>
    <a:lt2>
      <a:srgbClr val="C7C0B0"/>
    </a:lt2>
    <a:accent1>
      <a:srgbClr val="F5BD44"/>
    </a:accent1>
    <a:accent2>
      <a:srgbClr val="4C276F"/>
    </a:accent2>
    <a:accent3>
      <a:srgbClr val="912F78"/>
    </a:accent3>
    <a:accent4>
      <a:srgbClr val="D74725"/>
    </a:accent4>
    <a:accent5>
      <a:srgbClr val="6EB651"/>
    </a:accent5>
    <a:accent6>
      <a:srgbClr val="215091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ifop couleurs vives">
    <a:dk1>
      <a:srgbClr val="2A2A2C"/>
    </a:dk1>
    <a:lt1>
      <a:sysClr val="window" lastClr="FFFFFF"/>
    </a:lt1>
    <a:dk2>
      <a:srgbClr val="A1202E"/>
    </a:dk2>
    <a:lt2>
      <a:srgbClr val="C7C0B0"/>
    </a:lt2>
    <a:accent1>
      <a:srgbClr val="F5BD44"/>
    </a:accent1>
    <a:accent2>
      <a:srgbClr val="4C276F"/>
    </a:accent2>
    <a:accent3>
      <a:srgbClr val="912F78"/>
    </a:accent3>
    <a:accent4>
      <a:srgbClr val="D74725"/>
    </a:accent4>
    <a:accent5>
      <a:srgbClr val="6EB651"/>
    </a:accent5>
    <a:accent6>
      <a:srgbClr val="215091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1A92E544B92C4CAE5D14F92F5DCB52" ma:contentTypeVersion="13" ma:contentTypeDescription="Crée un document." ma:contentTypeScope="" ma:versionID="87aa777f29bf18cff89ac421cecf128d">
  <xsd:schema xmlns:xsd="http://www.w3.org/2001/XMLSchema" xmlns:xs="http://www.w3.org/2001/XMLSchema" xmlns:p="http://schemas.microsoft.com/office/2006/metadata/properties" xmlns:ns3="0eb74e8f-4f67-4db9-90bc-1f31ec1686f2" xmlns:ns4="044b18b1-4033-4168-87c5-0cb9be2872a3" targetNamespace="http://schemas.microsoft.com/office/2006/metadata/properties" ma:root="true" ma:fieldsID="25c04aae86bce7225dbe33779056ecb6" ns3:_="" ns4:_="">
    <xsd:import namespace="0eb74e8f-4f67-4db9-90bc-1f31ec1686f2"/>
    <xsd:import namespace="044b18b1-4033-4168-87c5-0cb9be2872a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b74e8f-4f67-4db9-90bc-1f31ec1686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4b18b1-4033-4168-87c5-0cb9be2872a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587696-AB6F-47C1-94FD-7F0A3462C5B0}">
  <ds:schemaRefs>
    <ds:schemaRef ds:uri="http://schemas.microsoft.com/office/2006/metadata/properties"/>
    <ds:schemaRef ds:uri="044b18b1-4033-4168-87c5-0cb9be2872a3"/>
    <ds:schemaRef ds:uri="0eb74e8f-4f67-4db9-90bc-1f31ec1686f2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6BAD971-37EE-47DE-9B00-EBD6D7EF07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b74e8f-4f67-4db9-90bc-1f31ec1686f2"/>
    <ds:schemaRef ds:uri="044b18b1-4033-4168-87c5-0cb9be2872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26C095-3FAE-492F-877E-F36E680D68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3360</TotalTime>
  <Words>1734</Words>
  <Application>Microsoft Office PowerPoint</Application>
  <PresentationFormat>Grand écran</PresentationFormat>
  <Paragraphs>294</Paragraphs>
  <Slides>25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Century Gothic</vt:lpstr>
      <vt:lpstr>1_Thème Office</vt:lpstr>
      <vt:lpstr>Présentation PowerPoint</vt:lpstr>
      <vt:lpstr>MÉTHODOLOGIE</vt:lpstr>
      <vt:lpstr>Présentation PowerPoint</vt:lpstr>
      <vt:lpstr>Des cadres globalement satisfaits de leur situation professionnelle actuelle</vt:lpstr>
      <vt:lpstr>Un statut cadre qui correspond majoritairement aux attentes de ces derniers</vt:lpstr>
      <vt:lpstr>Des cadres optimistes sur l’avenir de leur métier, même si les plus modestes le sentent un peu plus menacé</vt:lpstr>
      <vt:lpstr>Néanmoins, des cadres en attente de reconnaissance de leur rôle dans la société</vt:lpstr>
      <vt:lpstr>Présentation PowerPoint</vt:lpstr>
      <vt:lpstr>Des cadres bien plus enclins à télétravailler que ce que les entreprises leurs permettent officiellement</vt:lpstr>
      <vt:lpstr>Et un niveau d’augmentation des salaires prévu par les DRH en deçà des attentes des cadres, pourtant à peine au dessus du niveau de l’inflation</vt:lpstr>
      <vt:lpstr>L’attente d’une entreprise centrée sur les collaborateurs, mais aussi capable d’embrasser un rôle sociétal élargi </vt:lpstr>
      <vt:lpstr>Présentation PowerPoint</vt:lpstr>
      <vt:lpstr>Si les cadres envisagent à nouveau une mobilité professionnelle après le statu quo de la crise sanitaire, la prudence reste de mise</vt:lpstr>
      <vt:lpstr>Une minorité de cadres consulte actuellement des offres d’emploi, ce qui peut expliquer en partie la tension sur le recrutement</vt:lpstr>
      <vt:lpstr>Les cadres estiment une durée de recherche d’emploi un peu supérieure à 2019, signe d’une exigence accrue de leur part</vt:lpstr>
      <vt:lpstr>Présentation PowerPoint</vt:lpstr>
      <vt:lpstr>L’exode vers la campagne est une réalité, mais le mouvement inverse également</vt:lpstr>
      <vt:lpstr>Les deux tiers ont conservé leur emploi dans la région d’origine</vt:lpstr>
      <vt:lpstr>Les plus jeunes, les plus modestes, mais aussi les plus mobiles se projettent plus facilement dans une mobilité future</vt:lpstr>
      <vt:lpstr>Présentation PowerPoint</vt:lpstr>
      <vt:lpstr>Des cadres plutôt favorables aux avancées sociales proposées, à l’exception du retour de la retraite à 60 ans</vt:lpstr>
      <vt:lpstr>Pas de consensus concernant les retraites pour les cadres, mais une courte majorité favorable au système par capitalisation</vt:lpstr>
      <vt:lpstr>Les mesures prioritaires pour l'égalité femme-homme en entreprise</vt:lpstr>
      <vt:lpstr>Les mesures pour l'égalité femme-homme qui créent le débat chez les cadres</vt:lpstr>
      <vt:lpstr>Les candidats les plus au centre de l’échiquier politique sont les favoris des cadres, qui rejettent fortement les extrêmes</vt:lpstr>
    </vt:vector>
  </TitlesOfParts>
  <Company>Groupe Figaro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BOLORE Clelie</dc:creator>
  <cp:lastModifiedBy>Enora Lanoë-Danel</cp:lastModifiedBy>
  <cp:revision>68</cp:revision>
  <dcterms:created xsi:type="dcterms:W3CDTF">2022-02-02T10:29:29Z</dcterms:created>
  <dcterms:modified xsi:type="dcterms:W3CDTF">2022-03-09T17:24:34Z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0x010100891A92E544B92C4CAE5D14F92F5DCB52</vt:lpwstr>
  </property>
</Properties>
</file>